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modernComment_157_EBF71453.xml" ContentType="application/vnd.ms-powerpoint.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4"/>
  </p:sldMasterIdLst>
  <p:notesMasterIdLst>
    <p:notesMasterId r:id="rId39"/>
  </p:notesMasterIdLst>
  <p:sldIdLst>
    <p:sldId id="296" r:id="rId5"/>
    <p:sldId id="297" r:id="rId6"/>
    <p:sldId id="318" r:id="rId7"/>
    <p:sldId id="319" r:id="rId8"/>
    <p:sldId id="320" r:id="rId9"/>
    <p:sldId id="321" r:id="rId10"/>
    <p:sldId id="298" r:id="rId11"/>
    <p:sldId id="317" r:id="rId12"/>
    <p:sldId id="328" r:id="rId13"/>
    <p:sldId id="337" r:id="rId14"/>
    <p:sldId id="334" r:id="rId15"/>
    <p:sldId id="335" r:id="rId16"/>
    <p:sldId id="333" r:id="rId17"/>
    <p:sldId id="336" r:id="rId18"/>
    <p:sldId id="351" r:id="rId19"/>
    <p:sldId id="300" r:id="rId20"/>
    <p:sldId id="322" r:id="rId21"/>
    <p:sldId id="324" r:id="rId22"/>
    <p:sldId id="329" r:id="rId23"/>
    <p:sldId id="339" r:id="rId24"/>
    <p:sldId id="340" r:id="rId25"/>
    <p:sldId id="341" r:id="rId26"/>
    <p:sldId id="344" r:id="rId27"/>
    <p:sldId id="345" r:id="rId28"/>
    <p:sldId id="323" r:id="rId29"/>
    <p:sldId id="343" r:id="rId30"/>
    <p:sldId id="350" r:id="rId31"/>
    <p:sldId id="353" r:id="rId32"/>
    <p:sldId id="348" r:id="rId33"/>
    <p:sldId id="346" r:id="rId34"/>
    <p:sldId id="349" r:id="rId35"/>
    <p:sldId id="352" r:id="rId36"/>
    <p:sldId id="354" r:id="rId37"/>
    <p:sldId id="356" r:id="rId3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607A365-5842-8B9A-8760-EB5025E69A71}" name="Guest User" initials="GU" userId="S::urn:spo:anon#493504aff489b0a8438017cc8a7dcd0be07192725a22e4b6bcd1c178cf2575b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FCF15D-96A2-02AB-9022-57924360E89E}" v="613" dt="2023-10-16T07:28:24.950"/>
    <p1510:client id="{318441FF-FEFA-D9FD-59B5-50F48A7C865D}" v="12" dt="2023-10-16T13:27:56.858"/>
    <p1510:client id="{347780F5-1436-B979-4305-D1D527FA86FF}" v="29" dt="2023-10-16T10:05:34.684"/>
    <p1510:client id="{53255A5E-3F09-C3F4-AD71-1087603945A5}" v="16" dt="2023-10-16T10:26:14.585"/>
    <p1510:client id="{6D1298B5-0500-BE5F-33EA-A422FC7F3479}" v="5823" dt="2023-10-16T15:04:59.165"/>
    <p1510:client id="{73896790-F2CE-E3B5-7F84-F7AF1B475ED1}" v="45" dt="2023-10-16T08:09:10.623"/>
    <p1510:client id="{84A63F20-9011-6E30-ED28-5F3CBED37425}" v="620" dt="2023-10-16T07:14:39.375"/>
    <p1510:client id="{88EB5645-2AE4-41A7-1D28-9E3EE068C16A}" v="68" dt="2023-10-16T09:10:06.982"/>
    <p1510:client id="{8F4612EB-F5BE-958E-EBE4-4D3D11357328}" v="242" dt="2023-10-16T14:37:07.678"/>
    <p1510:client id="{90F300C2-279F-4826-9CE3-1143158EC93A}" v="16" vWet="18" dt="2023-10-16T15:31:48.091"/>
    <p1510:client id="{972BB1B4-57AA-361A-D8D4-9B51DA0B79D0}" v="3114" dt="2023-10-16T15:40:00.173"/>
    <p1510:client id="{984299C2-EC6F-6E6D-0FF5-03FACC38BCA0}" v="24" dt="2023-10-16T08:10:38.639"/>
    <p1510:client id="{A1136D94-6E76-8EA7-A84B-E450BCF43998}" v="839" dt="2023-10-16T11:40:57.185"/>
    <p1510:client id="{B2334F18-C1D5-F9D0-2E75-0AA8CB2C441F}" v="2" dt="2023-10-16T14:14:32.123"/>
    <p1510:client id="{E8454912-F2C5-DDB3-B018-3F618729C864}" v="358" dt="2023-10-16T15:26:08.867"/>
    <p1510:client id="{F88A7436-FDD1-9980-D302-1E2FF6E3B492}" v="24" dt="2023-10-16T07:28:23.895"/>
  </p1510:revLst>
</p1510:revInfo>
</file>

<file path=ppt/tableStyles.xml><?xml version="1.0" encoding="utf-8"?>
<a:tblStyleLst xmlns:a="http://schemas.openxmlformats.org/drawingml/2006/main" def="{40666077-E415-4B06-B62C-72D77A512E30}">
  <a:tblStyle styleId="{40666077-E415-4B06-B62C-72D77A512E30}"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45"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viewProps" Target="viewProps.xml"/></Relationships>
</file>

<file path=ppt/comments/modernComment_157_EBF71453.xml><?xml version="1.0" encoding="utf-8"?>
<p188:cmLst xmlns:a="http://schemas.openxmlformats.org/drawingml/2006/main" xmlns:r="http://schemas.openxmlformats.org/officeDocument/2006/relationships" xmlns:p188="http://schemas.microsoft.com/office/powerpoint/2018/8/main">
  <p188:cm id="{EA8E935F-B58F-4052-9622-268B616B919C}" authorId="{4607A365-5842-8B9A-8760-EB5025E69A71}" created="2023-10-16T11:30:06.368">
    <ac:deMkLst xmlns:ac="http://schemas.microsoft.com/office/drawing/2013/main/command">
      <pc:docMk xmlns:pc="http://schemas.microsoft.com/office/powerpoint/2013/main/command"/>
      <pc:sldMk xmlns:pc="http://schemas.microsoft.com/office/powerpoint/2013/main/command" cId="3958838355" sldId="343"/>
      <ac:spMk id="543" creationId="{00000000-0000-0000-0000-000000000000}"/>
    </ac:deMkLst>
    <p188:txBody>
      <a:bodyPr/>
      <a:lstStyle/>
      <a:p>
        <a:r>
          <a:rPr lang="en-US"/>
          <a:t>Logic flow of solution 1. You may take reference when working on solution 2 and 3.</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23eba4b0eaa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23eba4b0eaa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4213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11103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82974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78566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9443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7784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51633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50393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8883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74248789cd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74248789cd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92658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97479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78163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59469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30699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73471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29502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90864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74248789cd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74248789cd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468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74248789cd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74248789cd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5036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74248789cd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74248789cd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9443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74248789cd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74248789cd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76213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74248789cd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74248789cd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71738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286f589e802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286f589e802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74248789cd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74248789cd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80888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74248789cd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74248789cd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719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ltLang="zh-H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US" altLang="zh-HK"/>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hyperlink" Target="https://www.instructure.com/canvas" TargetMode="Externa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8" Type="http://schemas.openxmlformats.org/officeDocument/2006/relationships/hyperlink" Target="https://discord.com/" TargetMode="External"/><Relationship Id="rId3" Type="http://schemas.openxmlformats.org/officeDocument/2006/relationships/image" Target="../media/image17.png"/><Relationship Id="rId7" Type="http://schemas.openxmlformats.org/officeDocument/2006/relationships/hyperlink" Target="https://piazza.com/"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www.microsoft.com/en/microsoft-365/outlook/email-and-calendar-software-microsoft-outlook" TargetMode="External"/><Relationship Id="rId5" Type="http://schemas.openxmlformats.org/officeDocument/2006/relationships/image" Target="../media/image19.png"/><Relationship Id="rId10" Type="http://schemas.openxmlformats.org/officeDocument/2006/relationships/image" Target="../media/image21.png"/><Relationship Id="rId4" Type="http://schemas.openxmlformats.org/officeDocument/2006/relationships/image" Target="../media/image18.png"/><Relationship Id="rId9" Type="http://schemas.openxmlformats.org/officeDocument/2006/relationships/image" Target="../media/image20.png"/></Relationships>
</file>

<file path=ppt/slides/_rels/slide1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hyperlink" Target="https://www.mentimeter.com/" TargetMode="External"/><Relationship Id="rId7"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jpeg"/><Relationship Id="rId4" Type="http://schemas.openxmlformats.org/officeDocument/2006/relationships/hyperlink" Target="https://www.slido.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zoom.us/" TargetMode="External"/><Relationship Id="rId5" Type="http://schemas.openxmlformats.org/officeDocument/2006/relationships/image" Target="../media/image29.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hyperlink" Target="https://chat.openai.com/"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microsoft.com/office/2018/10/relationships/comments" Target="../comments/modernComment_157_EBF71453.xml"/><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hyperlink" Target="https://miro.com/app/board/uXjVMm7Z1IU=/?share_link_id=724151185885"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53"/>
          <p:cNvSpPr txBox="1">
            <a:spLocks noGrp="1"/>
          </p:cNvSpPr>
          <p:nvPr>
            <p:ph type="subTitle" idx="1"/>
          </p:nvPr>
        </p:nvSpPr>
        <p:spPr>
          <a:xfrm>
            <a:off x="351100" y="186527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zh-HK"/>
              <a:t>Assignment 1 </a:t>
            </a:r>
            <a:endParaRPr/>
          </a:p>
        </p:txBody>
      </p:sp>
      <p:sp>
        <p:nvSpPr>
          <p:cNvPr id="506" name="Google Shape;506;p53"/>
          <p:cNvSpPr/>
          <p:nvPr/>
        </p:nvSpPr>
        <p:spPr>
          <a:xfrm>
            <a:off x="-7125" y="-30000"/>
            <a:ext cx="9144000" cy="5143500"/>
          </a:xfrm>
          <a:prstGeom prst="rect">
            <a:avLst/>
          </a:prstGeom>
          <a:solidFill>
            <a:srgbClr val="4B7F7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3"/>
          <p:cNvSpPr txBox="1"/>
          <p:nvPr/>
        </p:nvSpPr>
        <p:spPr>
          <a:xfrm>
            <a:off x="2473575" y="2133950"/>
            <a:ext cx="4088100" cy="58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HK" sz="2500" b="1">
                <a:solidFill>
                  <a:schemeClr val="lt1"/>
                </a:solidFill>
              </a:rPr>
              <a:t>Assignment 3</a:t>
            </a:r>
            <a:endParaRPr sz="2500" b="1">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students solving a problem&#10;&#10;Description automatically generated">
            <a:extLst>
              <a:ext uri="{FF2B5EF4-FFF2-40B4-BE49-F238E27FC236}">
                <a16:creationId xmlns:a16="http://schemas.microsoft.com/office/drawing/2014/main" id="{4DCB4E28-EF39-166A-37F3-E5956DB36EA5}"/>
              </a:ext>
            </a:extLst>
          </p:cNvPr>
          <p:cNvPicPr>
            <a:picLocks noChangeAspect="1"/>
          </p:cNvPicPr>
          <p:nvPr/>
        </p:nvPicPr>
        <p:blipFill>
          <a:blip r:embed="rId2"/>
          <a:stretch>
            <a:fillRect/>
          </a:stretch>
        </p:blipFill>
        <p:spPr>
          <a:xfrm>
            <a:off x="1588" y="742943"/>
            <a:ext cx="9140825" cy="3657615"/>
          </a:xfrm>
          <a:prstGeom prst="rect">
            <a:avLst/>
          </a:prstGeom>
        </p:spPr>
      </p:pic>
    </p:spTree>
    <p:extLst>
      <p:ext uri="{BB962C8B-B14F-4D97-AF65-F5344CB8AC3E}">
        <p14:creationId xmlns:p14="http://schemas.microsoft.com/office/powerpoint/2010/main" val="3867977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flowchart&#10;&#10;Description automatically generated">
            <a:extLst>
              <a:ext uri="{FF2B5EF4-FFF2-40B4-BE49-F238E27FC236}">
                <a16:creationId xmlns:a16="http://schemas.microsoft.com/office/drawing/2014/main" id="{B3019162-DF09-ED95-036E-4F955CD5439E}"/>
              </a:ext>
            </a:extLst>
          </p:cNvPr>
          <p:cNvPicPr>
            <a:picLocks noChangeAspect="1"/>
          </p:cNvPicPr>
          <p:nvPr/>
        </p:nvPicPr>
        <p:blipFill>
          <a:blip r:embed="rId2"/>
          <a:stretch>
            <a:fillRect/>
          </a:stretch>
        </p:blipFill>
        <p:spPr>
          <a:xfrm>
            <a:off x="-1896" y="270885"/>
            <a:ext cx="9149309" cy="4589270"/>
          </a:xfrm>
          <a:prstGeom prst="rect">
            <a:avLst/>
          </a:prstGeom>
        </p:spPr>
      </p:pic>
    </p:spTree>
    <p:extLst>
      <p:ext uri="{BB962C8B-B14F-4D97-AF65-F5344CB8AC3E}">
        <p14:creationId xmlns:p14="http://schemas.microsoft.com/office/powerpoint/2010/main" val="1505844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9F4593-CCEF-5E7C-B959-7FAECA8EE6B4}"/>
              </a:ext>
            </a:extLst>
          </p:cNvPr>
          <p:cNvPicPr>
            <a:picLocks noChangeAspect="1"/>
          </p:cNvPicPr>
          <p:nvPr/>
        </p:nvPicPr>
        <p:blipFill>
          <a:blip r:embed="rId2"/>
          <a:stretch>
            <a:fillRect/>
          </a:stretch>
        </p:blipFill>
        <p:spPr>
          <a:xfrm>
            <a:off x="-3220" y="-3250"/>
            <a:ext cx="9150439" cy="5093655"/>
          </a:xfrm>
          <a:prstGeom prst="rect">
            <a:avLst/>
          </a:prstGeom>
        </p:spPr>
      </p:pic>
    </p:spTree>
    <p:extLst>
      <p:ext uri="{BB962C8B-B14F-4D97-AF65-F5344CB8AC3E}">
        <p14:creationId xmlns:p14="http://schemas.microsoft.com/office/powerpoint/2010/main" val="10725867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flowchart&#10;&#10;Description automatically generated">
            <a:extLst>
              <a:ext uri="{FF2B5EF4-FFF2-40B4-BE49-F238E27FC236}">
                <a16:creationId xmlns:a16="http://schemas.microsoft.com/office/drawing/2014/main" id="{758A1399-5DDE-AF74-499C-1B968BADB8A7}"/>
              </a:ext>
            </a:extLst>
          </p:cNvPr>
          <p:cNvPicPr>
            <a:picLocks noChangeAspect="1"/>
          </p:cNvPicPr>
          <p:nvPr/>
        </p:nvPicPr>
        <p:blipFill>
          <a:blip r:embed="rId2"/>
          <a:stretch>
            <a:fillRect/>
          </a:stretch>
        </p:blipFill>
        <p:spPr>
          <a:xfrm>
            <a:off x="-2658" y="239507"/>
            <a:ext cx="9155961" cy="4660471"/>
          </a:xfrm>
          <a:prstGeom prst="rect">
            <a:avLst/>
          </a:prstGeom>
        </p:spPr>
      </p:pic>
    </p:spTree>
    <p:extLst>
      <p:ext uri="{BB962C8B-B14F-4D97-AF65-F5344CB8AC3E}">
        <p14:creationId xmlns:p14="http://schemas.microsoft.com/office/powerpoint/2010/main" val="1520962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students using different platforms&#10;&#10;Description automatically generated">
            <a:extLst>
              <a:ext uri="{FF2B5EF4-FFF2-40B4-BE49-F238E27FC236}">
                <a16:creationId xmlns:a16="http://schemas.microsoft.com/office/drawing/2014/main" id="{B7845C54-E9EB-7962-DF83-80D043F97665}"/>
              </a:ext>
            </a:extLst>
          </p:cNvPr>
          <p:cNvPicPr>
            <a:picLocks noChangeAspect="1"/>
          </p:cNvPicPr>
          <p:nvPr/>
        </p:nvPicPr>
        <p:blipFill>
          <a:blip r:embed="rId2"/>
          <a:stretch>
            <a:fillRect/>
          </a:stretch>
        </p:blipFill>
        <p:spPr>
          <a:xfrm>
            <a:off x="0" y="552263"/>
            <a:ext cx="9144000" cy="4031739"/>
          </a:xfrm>
          <a:prstGeom prst="rect">
            <a:avLst/>
          </a:prstGeom>
        </p:spPr>
      </p:pic>
    </p:spTree>
    <p:extLst>
      <p:ext uri="{BB962C8B-B14F-4D97-AF65-F5344CB8AC3E}">
        <p14:creationId xmlns:p14="http://schemas.microsoft.com/office/powerpoint/2010/main" val="40923775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background with purple text&#10;&#10;Description automatically generated">
            <a:extLst>
              <a:ext uri="{FF2B5EF4-FFF2-40B4-BE49-F238E27FC236}">
                <a16:creationId xmlns:a16="http://schemas.microsoft.com/office/drawing/2014/main" id="{5FF6280A-7145-C6D4-D95F-08B74EF2EEF7}"/>
              </a:ext>
            </a:extLst>
          </p:cNvPr>
          <p:cNvPicPr>
            <a:picLocks noChangeAspect="1"/>
          </p:cNvPicPr>
          <p:nvPr/>
        </p:nvPicPr>
        <p:blipFill>
          <a:blip r:embed="rId2"/>
          <a:stretch>
            <a:fillRect/>
          </a:stretch>
        </p:blipFill>
        <p:spPr>
          <a:xfrm>
            <a:off x="13339" y="486172"/>
            <a:ext cx="9129091" cy="4037762"/>
          </a:xfrm>
          <a:prstGeom prst="rect">
            <a:avLst/>
          </a:prstGeom>
        </p:spPr>
      </p:pic>
    </p:spTree>
    <p:extLst>
      <p:ext uri="{BB962C8B-B14F-4D97-AF65-F5344CB8AC3E}">
        <p14:creationId xmlns:p14="http://schemas.microsoft.com/office/powerpoint/2010/main" val="162525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endParaRPr lang="en-HK">
              <a:solidFill>
                <a:srgbClr val="BF9D6A"/>
              </a:solidFill>
              <a:latin typeface="Calibri"/>
              <a:cs typeface="Calibri"/>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pic>
        <p:nvPicPr>
          <p:cNvPr id="3" name="Picture 2" descr="A white background with black text&#10;&#10;Description automatically generated">
            <a:extLst>
              <a:ext uri="{FF2B5EF4-FFF2-40B4-BE49-F238E27FC236}">
                <a16:creationId xmlns:a16="http://schemas.microsoft.com/office/drawing/2014/main" id="{0926571B-B4E8-F9BC-76EB-E2C020465126}"/>
              </a:ext>
            </a:extLst>
          </p:cNvPr>
          <p:cNvPicPr>
            <a:picLocks noChangeAspect="1"/>
          </p:cNvPicPr>
          <p:nvPr/>
        </p:nvPicPr>
        <p:blipFill>
          <a:blip r:embed="rId3"/>
          <a:stretch>
            <a:fillRect/>
          </a:stretch>
        </p:blipFill>
        <p:spPr>
          <a:xfrm>
            <a:off x="1237044" y="1459998"/>
            <a:ext cx="6358841" cy="305543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b="1">
                <a:solidFill>
                  <a:schemeClr val="tx1"/>
                </a:solidFill>
                <a:latin typeface="Calibri"/>
              </a:rPr>
              <a:t>Canvas</a:t>
            </a: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pic>
        <p:nvPicPr>
          <p:cNvPr id="3" name="Picture 2" descr="A screenshot of a computer&#10;&#10;Description automatically generated">
            <a:extLst>
              <a:ext uri="{FF2B5EF4-FFF2-40B4-BE49-F238E27FC236}">
                <a16:creationId xmlns:a16="http://schemas.microsoft.com/office/drawing/2014/main" id="{CD4E0F4B-4176-1E29-9AF8-3E993C31BB71}"/>
              </a:ext>
            </a:extLst>
          </p:cNvPr>
          <p:cNvPicPr>
            <a:picLocks noChangeAspect="1"/>
          </p:cNvPicPr>
          <p:nvPr/>
        </p:nvPicPr>
        <p:blipFill>
          <a:blip r:embed="rId3"/>
          <a:stretch>
            <a:fillRect/>
          </a:stretch>
        </p:blipFill>
        <p:spPr>
          <a:xfrm>
            <a:off x="618069" y="2352364"/>
            <a:ext cx="2954736" cy="1993740"/>
          </a:xfrm>
          <a:prstGeom prst="rect">
            <a:avLst/>
          </a:prstGeom>
        </p:spPr>
      </p:pic>
      <p:sp>
        <p:nvSpPr>
          <p:cNvPr id="4" name="TextBox 3">
            <a:extLst>
              <a:ext uri="{FF2B5EF4-FFF2-40B4-BE49-F238E27FC236}">
                <a16:creationId xmlns:a16="http://schemas.microsoft.com/office/drawing/2014/main" id="{D883C406-630B-E64A-3AB2-3AC2DBB4F9E4}"/>
              </a:ext>
            </a:extLst>
          </p:cNvPr>
          <p:cNvSpPr txBox="1"/>
          <p:nvPr/>
        </p:nvSpPr>
        <p:spPr>
          <a:xfrm>
            <a:off x="4832684" y="1654342"/>
            <a:ext cx="4056646"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Calibri"/>
              </a:rPr>
              <a:t>Pros: </a:t>
            </a:r>
          </a:p>
          <a:p>
            <a:pPr marL="285750" indent="-285750">
              <a:buFont typeface="Calibri"/>
              <a:buChar char="-"/>
            </a:pPr>
            <a:r>
              <a:rPr lang="en-US" sz="1200">
                <a:latin typeface="Calibri"/>
              </a:rPr>
              <a:t>Usage by users guaranteed to be 100%</a:t>
            </a:r>
          </a:p>
          <a:p>
            <a:pPr marL="285750" indent="-285750">
              <a:buFont typeface="Calibri"/>
              <a:buChar char="-"/>
            </a:pPr>
            <a:r>
              <a:rPr lang="en-US" sz="1200">
                <a:latin typeface="Calibri"/>
              </a:rPr>
              <a:t>Academic-specific communication</a:t>
            </a:r>
          </a:p>
          <a:p>
            <a:pPr marL="285750" indent="-285750">
              <a:buFont typeface="Calibri"/>
              <a:buChar char="-"/>
            </a:pPr>
            <a:endParaRPr lang="en-US" sz="1200">
              <a:latin typeface="Calibri"/>
            </a:endParaRPr>
          </a:p>
          <a:p>
            <a:r>
              <a:rPr lang="en-US" sz="1200" b="1">
                <a:latin typeface="Calibri"/>
              </a:rPr>
              <a:t>Cons:</a:t>
            </a:r>
          </a:p>
          <a:p>
            <a:pPr marL="285750" indent="-285750">
              <a:buFont typeface="Calibri"/>
              <a:buChar char="-"/>
            </a:pPr>
            <a:r>
              <a:rPr lang="en-US" sz="1200">
                <a:latin typeface="Calibri"/>
              </a:rPr>
              <a:t>Low awareness (&lt; 50% UG students knew Canvas functions, TA doesn't know functions as well)</a:t>
            </a:r>
          </a:p>
          <a:p>
            <a:pPr marL="285750" indent="-285750">
              <a:buFont typeface="Calibri"/>
              <a:buChar char="-"/>
            </a:pPr>
            <a:r>
              <a:rPr lang="en-US" sz="1200">
                <a:latin typeface="Calibri"/>
              </a:rPr>
              <a:t>Very low willingness to use (Almost all respondents have NOT used Canvas functions even if they knew those functions)</a:t>
            </a:r>
          </a:p>
          <a:p>
            <a:pPr marL="285750" indent="-285750">
              <a:buFont typeface="Calibri"/>
              <a:buChar char="-"/>
            </a:pPr>
            <a:endParaRPr lang="en-US" sz="1200">
              <a:latin typeface="Calibri"/>
            </a:endParaRPr>
          </a:p>
          <a:p>
            <a:r>
              <a:rPr lang="en-US" sz="1200" b="1">
                <a:latin typeface="Calibri"/>
              </a:rPr>
              <a:t>Missing:</a:t>
            </a:r>
          </a:p>
          <a:p>
            <a:r>
              <a:rPr lang="en-US" sz="1200">
                <a:latin typeface="Calibri"/>
              </a:rPr>
              <a:t>There is a lack of incentive for students and TA to learn and use Canvas.</a:t>
            </a:r>
            <a:endParaRPr lang="en-US" sz="1200" b="1">
              <a:latin typeface="Calibri"/>
            </a:endParaRPr>
          </a:p>
        </p:txBody>
      </p:sp>
      <p:pic>
        <p:nvPicPr>
          <p:cNvPr id="5" name="Picture 4" descr="Canvas Customer Reviews 2023 | SoftwareReviews">
            <a:extLst>
              <a:ext uri="{FF2B5EF4-FFF2-40B4-BE49-F238E27FC236}">
                <a16:creationId xmlns:a16="http://schemas.microsoft.com/office/drawing/2014/main" id="{87C1C2A0-595D-E98E-3821-BFDD0162F929}"/>
              </a:ext>
            </a:extLst>
          </p:cNvPr>
          <p:cNvPicPr>
            <a:picLocks noChangeAspect="1"/>
          </p:cNvPicPr>
          <p:nvPr/>
        </p:nvPicPr>
        <p:blipFill>
          <a:blip r:embed="rId4"/>
          <a:stretch>
            <a:fillRect/>
          </a:stretch>
        </p:blipFill>
        <p:spPr>
          <a:xfrm>
            <a:off x="619322" y="1657308"/>
            <a:ext cx="2743197" cy="804170"/>
          </a:xfrm>
          <a:prstGeom prst="rect">
            <a:avLst/>
          </a:prstGeom>
        </p:spPr>
      </p:pic>
      <p:sp>
        <p:nvSpPr>
          <p:cNvPr id="6" name="TextBox 5">
            <a:extLst>
              <a:ext uri="{FF2B5EF4-FFF2-40B4-BE49-F238E27FC236}">
                <a16:creationId xmlns:a16="http://schemas.microsoft.com/office/drawing/2014/main" id="{5B20D0B7-768A-C81A-20B8-E7EB578B0779}"/>
              </a:ext>
            </a:extLst>
          </p:cNvPr>
          <p:cNvSpPr txBox="1"/>
          <p:nvPr/>
        </p:nvSpPr>
        <p:spPr>
          <a:xfrm>
            <a:off x="231495" y="4694981"/>
            <a:ext cx="445769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bg2"/>
                </a:solidFill>
                <a:latin typeface="Calibri"/>
              </a:rPr>
              <a:t>Reference: </a:t>
            </a:r>
            <a:r>
              <a:rPr lang="en-US" sz="800">
                <a:solidFill>
                  <a:schemeClr val="bg2"/>
                </a:solidFill>
                <a:latin typeface="Calibri"/>
                <a:hlinkClick r:id="rId5">
                  <a:extLst>
                    <a:ext uri="{A12FA001-AC4F-418D-AE19-62706E023703}">
                      <ahyp:hlinkClr xmlns:ahyp="http://schemas.microsoft.com/office/drawing/2018/hyperlinkcolor" val="tx"/>
                    </a:ext>
                  </a:extLst>
                </a:hlinkClick>
              </a:rPr>
              <a:t>Canvas by Instructure | World's #1 Teaching and Learning Software</a:t>
            </a:r>
          </a:p>
        </p:txBody>
      </p:sp>
    </p:spTree>
    <p:extLst>
      <p:ext uri="{BB962C8B-B14F-4D97-AF65-F5344CB8AC3E}">
        <p14:creationId xmlns:p14="http://schemas.microsoft.com/office/powerpoint/2010/main" val="3201935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a:solidFill>
                  <a:schemeClr val="tx1"/>
                </a:solidFill>
                <a:latin typeface="Calibri"/>
              </a:rPr>
              <a:t>Other platforms (e.g. Outlook, Piazza, Discord)</a:t>
            </a: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
        <p:nvSpPr>
          <p:cNvPr id="4" name="TextBox 3">
            <a:extLst>
              <a:ext uri="{FF2B5EF4-FFF2-40B4-BE49-F238E27FC236}">
                <a16:creationId xmlns:a16="http://schemas.microsoft.com/office/drawing/2014/main" id="{D883C406-630B-E64A-3AB2-3AC2DBB4F9E4}"/>
              </a:ext>
            </a:extLst>
          </p:cNvPr>
          <p:cNvSpPr txBox="1"/>
          <p:nvPr/>
        </p:nvSpPr>
        <p:spPr>
          <a:xfrm>
            <a:off x="4586859" y="1589234"/>
            <a:ext cx="4434051"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Calibri"/>
              </a:rPr>
              <a:t>Deals with:</a:t>
            </a:r>
          </a:p>
          <a:p>
            <a:endParaRPr lang="en-US" sz="1200" b="1">
              <a:latin typeface="Calibri"/>
            </a:endParaRPr>
          </a:p>
          <a:p>
            <a:r>
              <a:rPr lang="en-US" sz="1200" b="1">
                <a:latin typeface="Calibri"/>
              </a:rPr>
              <a:t>Pros: </a:t>
            </a:r>
            <a:endParaRPr lang="en-US"/>
          </a:p>
          <a:p>
            <a:pPr marL="285750" indent="-285750">
              <a:buFont typeface="Calibri"/>
              <a:buChar char="-"/>
            </a:pPr>
            <a:r>
              <a:rPr lang="en-US" sz="1200">
                <a:latin typeface="Calibri"/>
              </a:rPr>
              <a:t>100% of survey respondents have used and preferred to use their familiar platform</a:t>
            </a:r>
          </a:p>
          <a:p>
            <a:pPr marL="285750" indent="-285750">
              <a:buFont typeface="Calibri"/>
              <a:buChar char="-"/>
            </a:pPr>
            <a:r>
              <a:rPr lang="en-US" sz="1200">
                <a:latin typeface="Calibri"/>
              </a:rPr>
              <a:t>More functions (e.g. Anonymous Discussion, sub-channels)</a:t>
            </a:r>
          </a:p>
          <a:p>
            <a:pPr marL="285750" indent="-285750">
              <a:buFont typeface="Calibri"/>
              <a:buChar char="-"/>
            </a:pPr>
            <a:endParaRPr lang="en-US" sz="1200">
              <a:latin typeface="Calibri"/>
            </a:endParaRPr>
          </a:p>
          <a:p>
            <a:r>
              <a:rPr lang="en-US" sz="1200" b="1">
                <a:latin typeface="Calibri"/>
              </a:rPr>
              <a:t>Cons:</a:t>
            </a:r>
          </a:p>
          <a:p>
            <a:pPr marL="285750" indent="-285750">
              <a:buFont typeface="Calibri"/>
              <a:buChar char="-"/>
            </a:pPr>
            <a:r>
              <a:rPr lang="en-US" sz="1200">
                <a:latin typeface="Calibri"/>
              </a:rPr>
              <a:t>Some platforms may incur expenses (e.g. USD 379/term for Piazza)</a:t>
            </a:r>
          </a:p>
          <a:p>
            <a:pPr marL="285750" indent="-285750">
              <a:buFont typeface="Calibri"/>
              <a:buChar char="-"/>
            </a:pPr>
            <a:r>
              <a:rPr lang="en-US" sz="1200">
                <a:latin typeface="Calibri"/>
              </a:rPr>
              <a:t>Root cause for questions in multiple platforms</a:t>
            </a:r>
          </a:p>
          <a:p>
            <a:pPr marL="285750" indent="-285750">
              <a:buFont typeface="Calibri"/>
              <a:buChar char="-"/>
            </a:pPr>
            <a:endParaRPr lang="en-US" sz="1200">
              <a:latin typeface="Calibri"/>
            </a:endParaRPr>
          </a:p>
          <a:p>
            <a:r>
              <a:rPr lang="en-US" sz="1200" b="1">
                <a:latin typeface="Calibri"/>
              </a:rPr>
              <a:t>Missing:</a:t>
            </a:r>
          </a:p>
          <a:p>
            <a:r>
              <a:rPr lang="en-US" sz="1200">
                <a:latin typeface="Calibri"/>
              </a:rPr>
              <a:t>This existing solution is the very root cause of our POV.</a:t>
            </a:r>
          </a:p>
        </p:txBody>
      </p:sp>
      <p:pic>
        <p:nvPicPr>
          <p:cNvPr id="6" name="Picture 5" descr="File:Microsoft Office Outlook (2018–present).svg - Wikipedia">
            <a:extLst>
              <a:ext uri="{FF2B5EF4-FFF2-40B4-BE49-F238E27FC236}">
                <a16:creationId xmlns:a16="http://schemas.microsoft.com/office/drawing/2014/main" id="{4A890216-48F8-7187-3887-32A0A2F1048E}"/>
              </a:ext>
            </a:extLst>
          </p:cNvPr>
          <p:cNvPicPr>
            <a:picLocks noChangeAspect="1"/>
          </p:cNvPicPr>
          <p:nvPr/>
        </p:nvPicPr>
        <p:blipFill>
          <a:blip r:embed="rId3"/>
          <a:stretch>
            <a:fillRect/>
          </a:stretch>
        </p:blipFill>
        <p:spPr>
          <a:xfrm>
            <a:off x="1034716" y="1807372"/>
            <a:ext cx="517357" cy="475990"/>
          </a:xfrm>
          <a:prstGeom prst="rect">
            <a:avLst/>
          </a:prstGeom>
        </p:spPr>
      </p:pic>
      <p:pic>
        <p:nvPicPr>
          <p:cNvPr id="7" name="Picture 6" descr="Piazza • Ask. Answer. Explore. Whenever.">
            <a:extLst>
              <a:ext uri="{FF2B5EF4-FFF2-40B4-BE49-F238E27FC236}">
                <a16:creationId xmlns:a16="http://schemas.microsoft.com/office/drawing/2014/main" id="{CE313432-64E7-859E-FBE9-8D5B287EABC3}"/>
              </a:ext>
            </a:extLst>
          </p:cNvPr>
          <p:cNvPicPr>
            <a:picLocks noChangeAspect="1"/>
          </p:cNvPicPr>
          <p:nvPr/>
        </p:nvPicPr>
        <p:blipFill>
          <a:blip r:embed="rId4"/>
          <a:stretch>
            <a:fillRect/>
          </a:stretch>
        </p:blipFill>
        <p:spPr>
          <a:xfrm>
            <a:off x="2085474" y="1809748"/>
            <a:ext cx="471238" cy="481264"/>
          </a:xfrm>
          <a:prstGeom prst="rect">
            <a:avLst/>
          </a:prstGeom>
        </p:spPr>
      </p:pic>
      <p:pic>
        <p:nvPicPr>
          <p:cNvPr id="8" name="Picture 7" descr="Discord - Microsoft অ্যাপস">
            <a:extLst>
              <a:ext uri="{FF2B5EF4-FFF2-40B4-BE49-F238E27FC236}">
                <a16:creationId xmlns:a16="http://schemas.microsoft.com/office/drawing/2014/main" id="{1ED1E7A5-AE3C-D489-A71B-DB794F7C506D}"/>
              </a:ext>
            </a:extLst>
          </p:cNvPr>
          <p:cNvPicPr>
            <a:picLocks noChangeAspect="1"/>
          </p:cNvPicPr>
          <p:nvPr/>
        </p:nvPicPr>
        <p:blipFill>
          <a:blip r:embed="rId5"/>
          <a:stretch>
            <a:fillRect/>
          </a:stretch>
        </p:blipFill>
        <p:spPr>
          <a:xfrm>
            <a:off x="3074525" y="1800364"/>
            <a:ext cx="484693" cy="484693"/>
          </a:xfrm>
          <a:prstGeom prst="rect">
            <a:avLst/>
          </a:prstGeom>
        </p:spPr>
      </p:pic>
      <p:sp>
        <p:nvSpPr>
          <p:cNvPr id="5" name="TextBox 4">
            <a:extLst>
              <a:ext uri="{FF2B5EF4-FFF2-40B4-BE49-F238E27FC236}">
                <a16:creationId xmlns:a16="http://schemas.microsoft.com/office/drawing/2014/main" id="{70F46E02-99A1-F2DC-F11D-7DC37D4E5F67}"/>
              </a:ext>
            </a:extLst>
          </p:cNvPr>
          <p:cNvSpPr txBox="1"/>
          <p:nvPr/>
        </p:nvSpPr>
        <p:spPr>
          <a:xfrm>
            <a:off x="253198" y="4528595"/>
            <a:ext cx="445769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rgbClr val="595959"/>
                </a:solidFill>
                <a:latin typeface="Calibri"/>
              </a:rPr>
              <a:t>Reference: </a:t>
            </a:r>
            <a:r>
              <a:rPr lang="en-US" sz="800">
                <a:solidFill>
                  <a:srgbClr val="595959"/>
                </a:solidFill>
                <a:hlinkClick r:id="rId6">
                  <a:extLst>
                    <a:ext uri="{A12FA001-AC4F-418D-AE19-62706E023703}">
                      <ahyp:hlinkClr xmlns:ahyp="http://schemas.microsoft.com/office/drawing/2018/hyperlinkcolor" val="tx"/>
                    </a:ext>
                  </a:extLst>
                </a:hlinkClick>
              </a:rPr>
              <a:t>Microsoft Outlook Personal Email and Calendar | Microsoft 365, </a:t>
            </a:r>
            <a:r>
              <a:rPr lang="en-US" sz="800">
                <a:solidFill>
                  <a:srgbClr val="595959"/>
                </a:solidFill>
                <a:hlinkClick r:id="rId7">
                  <a:extLst>
                    <a:ext uri="{A12FA001-AC4F-418D-AE19-62706E023703}">
                      <ahyp:hlinkClr xmlns:ahyp="http://schemas.microsoft.com/office/drawing/2018/hyperlinkcolor" val="tx"/>
                    </a:ext>
                  </a:extLst>
                </a:hlinkClick>
              </a:rPr>
              <a:t>Piazza • Ask. Answer. Explore. Whenever., </a:t>
            </a:r>
            <a:r>
              <a:rPr lang="en-US" sz="800">
                <a:solidFill>
                  <a:srgbClr val="595959"/>
                </a:solidFill>
                <a:hlinkClick r:id="rId8">
                  <a:extLst>
                    <a:ext uri="{A12FA001-AC4F-418D-AE19-62706E023703}">
                      <ahyp:hlinkClr xmlns:ahyp="http://schemas.microsoft.com/office/drawing/2018/hyperlinkcolor" val="tx"/>
                    </a:ext>
                  </a:extLst>
                </a:hlinkClick>
              </a:rPr>
              <a:t>Discord | Your Place to Talk and Hang Out</a:t>
            </a:r>
            <a:endParaRPr lang="en-US" sz="800">
              <a:solidFill>
                <a:srgbClr val="595959"/>
              </a:solidFill>
              <a:latin typeface="Calibri"/>
            </a:endParaRPr>
          </a:p>
        </p:txBody>
      </p:sp>
      <p:pic>
        <p:nvPicPr>
          <p:cNvPr id="9" name="Picture 8" descr="A screenshot of a computer&#10;&#10;Description automatically generated">
            <a:extLst>
              <a:ext uri="{FF2B5EF4-FFF2-40B4-BE49-F238E27FC236}">
                <a16:creationId xmlns:a16="http://schemas.microsoft.com/office/drawing/2014/main" id="{7A1F996C-1701-2552-3C92-D0B47C763F17}"/>
              </a:ext>
            </a:extLst>
          </p:cNvPr>
          <p:cNvPicPr>
            <a:picLocks noChangeAspect="1"/>
          </p:cNvPicPr>
          <p:nvPr/>
        </p:nvPicPr>
        <p:blipFill>
          <a:blip r:embed="rId9"/>
          <a:stretch>
            <a:fillRect/>
          </a:stretch>
        </p:blipFill>
        <p:spPr>
          <a:xfrm>
            <a:off x="672778" y="2615754"/>
            <a:ext cx="3494107" cy="1742236"/>
          </a:xfrm>
          <a:prstGeom prst="rect">
            <a:avLst/>
          </a:prstGeom>
        </p:spPr>
      </p:pic>
      <p:pic>
        <p:nvPicPr>
          <p:cNvPr id="10" name="Picture 9" descr="A yellow sign with black text&#10;&#10;Description automatically generated">
            <a:extLst>
              <a:ext uri="{FF2B5EF4-FFF2-40B4-BE49-F238E27FC236}">
                <a16:creationId xmlns:a16="http://schemas.microsoft.com/office/drawing/2014/main" id="{26AE87A6-9C59-EBD5-7374-CC97690A6B2E}"/>
              </a:ext>
            </a:extLst>
          </p:cNvPr>
          <p:cNvPicPr>
            <a:picLocks noChangeAspect="1"/>
          </p:cNvPicPr>
          <p:nvPr/>
        </p:nvPicPr>
        <p:blipFill>
          <a:blip r:embed="rId10"/>
          <a:stretch>
            <a:fillRect/>
          </a:stretch>
        </p:blipFill>
        <p:spPr>
          <a:xfrm>
            <a:off x="5975430" y="1437990"/>
            <a:ext cx="1974931" cy="574722"/>
          </a:xfrm>
          <a:prstGeom prst="rect">
            <a:avLst/>
          </a:prstGeom>
        </p:spPr>
      </p:pic>
    </p:spTree>
    <p:extLst>
      <p:ext uri="{BB962C8B-B14F-4D97-AF65-F5344CB8AC3E}">
        <p14:creationId xmlns:p14="http://schemas.microsoft.com/office/powerpoint/2010/main" val="3402986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a:solidFill>
                  <a:schemeClr val="tx1"/>
                </a:solidFill>
                <a:latin typeface="Calibri"/>
              </a:rPr>
              <a:t>Online asking platforms in class (e.g. </a:t>
            </a:r>
            <a:r>
              <a:rPr lang="en-US" b="1" err="1">
                <a:solidFill>
                  <a:schemeClr val="tx1"/>
                </a:solidFill>
                <a:latin typeface="Calibri"/>
              </a:rPr>
              <a:t>Mentimeter</a:t>
            </a:r>
            <a:r>
              <a:rPr lang="en-US" b="1">
                <a:solidFill>
                  <a:schemeClr val="tx1"/>
                </a:solidFill>
                <a:latin typeface="Calibri"/>
              </a:rPr>
              <a:t>, </a:t>
            </a:r>
            <a:r>
              <a:rPr lang="en-US" b="1" err="1">
                <a:solidFill>
                  <a:schemeClr val="tx1"/>
                </a:solidFill>
                <a:latin typeface="Calibri"/>
              </a:rPr>
              <a:t>Slido</a:t>
            </a:r>
            <a:r>
              <a:rPr lang="en-US" b="1">
                <a:solidFill>
                  <a:schemeClr val="tx1"/>
                </a:solidFill>
                <a:latin typeface="Calibri"/>
              </a:rPr>
              <a:t>)</a:t>
            </a: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
        <p:nvSpPr>
          <p:cNvPr id="4" name="TextBox 3">
            <a:extLst>
              <a:ext uri="{FF2B5EF4-FFF2-40B4-BE49-F238E27FC236}">
                <a16:creationId xmlns:a16="http://schemas.microsoft.com/office/drawing/2014/main" id="{D883C406-630B-E64A-3AB2-3AC2DBB4F9E4}"/>
              </a:ext>
            </a:extLst>
          </p:cNvPr>
          <p:cNvSpPr txBox="1"/>
          <p:nvPr/>
        </p:nvSpPr>
        <p:spPr>
          <a:xfrm>
            <a:off x="4586859" y="1589234"/>
            <a:ext cx="4434051"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Calibri"/>
              </a:rPr>
              <a:t>Deals with:</a:t>
            </a:r>
          </a:p>
          <a:p>
            <a:endParaRPr lang="en-US" sz="1200" b="1">
              <a:latin typeface="Calibri"/>
            </a:endParaRPr>
          </a:p>
          <a:p>
            <a:r>
              <a:rPr lang="en-US" sz="1200" b="1">
                <a:latin typeface="Calibri"/>
              </a:rPr>
              <a:t>Pros: </a:t>
            </a:r>
            <a:endParaRPr lang="en-US"/>
          </a:p>
          <a:p>
            <a:pPr marL="285750" indent="-285750">
              <a:buFont typeface="Calibri"/>
              <a:buChar char="-"/>
            </a:pPr>
            <a:r>
              <a:rPr lang="en-US" sz="1200">
                <a:latin typeface="Calibri"/>
              </a:rPr>
              <a:t>Less friction for UG students to ask in class (since students have different factors for asking outside of class in Why-chain)</a:t>
            </a:r>
          </a:p>
          <a:p>
            <a:pPr marL="285750" indent="-285750">
              <a:buFont typeface="Calibri"/>
              <a:buChar char="-"/>
            </a:pPr>
            <a:r>
              <a:rPr lang="en-US" sz="1200">
                <a:latin typeface="Calibri"/>
              </a:rPr>
              <a:t>Less additional time needed from PG TA </a:t>
            </a:r>
          </a:p>
          <a:p>
            <a:pPr marL="285750" indent="-285750">
              <a:buFont typeface="Calibri"/>
              <a:buChar char="-"/>
            </a:pPr>
            <a:endParaRPr lang="en-US" sz="1200">
              <a:latin typeface="Calibri"/>
            </a:endParaRPr>
          </a:p>
          <a:p>
            <a:r>
              <a:rPr lang="en-US" sz="1200" b="1">
                <a:latin typeface="Calibri"/>
              </a:rPr>
              <a:t>Cons:</a:t>
            </a:r>
          </a:p>
          <a:p>
            <a:pPr marL="285750" indent="-285750">
              <a:buFont typeface="Calibri"/>
              <a:buChar char="-"/>
            </a:pPr>
            <a:r>
              <a:rPr lang="en-US" sz="1200">
                <a:latin typeface="Calibri"/>
              </a:rPr>
              <a:t>Very low student attendance rate (&lt;25% from our field studies)</a:t>
            </a:r>
          </a:p>
          <a:p>
            <a:pPr marL="285750" indent="-285750">
              <a:buFont typeface="Calibri"/>
              <a:buChar char="-"/>
            </a:pPr>
            <a:r>
              <a:rPr lang="en-US" sz="1200">
                <a:latin typeface="Calibri"/>
              </a:rPr>
              <a:t>Doesn't support further conversation</a:t>
            </a:r>
          </a:p>
          <a:p>
            <a:pPr marL="285750" indent="-285750">
              <a:buFont typeface="Calibri"/>
              <a:buChar char="-"/>
            </a:pPr>
            <a:endParaRPr lang="en-US" sz="1200">
              <a:latin typeface="Calibri"/>
            </a:endParaRPr>
          </a:p>
          <a:p>
            <a:r>
              <a:rPr lang="en-US" sz="1200" b="1">
                <a:latin typeface="Calibri"/>
              </a:rPr>
              <a:t>Missing:</a:t>
            </a:r>
          </a:p>
          <a:p>
            <a:r>
              <a:rPr lang="en-US" sz="1200">
                <a:latin typeface="Calibri"/>
              </a:rPr>
              <a:t>Very few students attend tutorial to begin with, so the effectiveness is limited.</a:t>
            </a:r>
          </a:p>
        </p:txBody>
      </p:sp>
      <p:sp>
        <p:nvSpPr>
          <p:cNvPr id="5" name="TextBox 4">
            <a:extLst>
              <a:ext uri="{FF2B5EF4-FFF2-40B4-BE49-F238E27FC236}">
                <a16:creationId xmlns:a16="http://schemas.microsoft.com/office/drawing/2014/main" id="{70F46E02-99A1-F2DC-F11D-7DC37D4E5F67}"/>
              </a:ext>
            </a:extLst>
          </p:cNvPr>
          <p:cNvSpPr txBox="1"/>
          <p:nvPr/>
        </p:nvSpPr>
        <p:spPr>
          <a:xfrm>
            <a:off x="253198" y="4528595"/>
            <a:ext cx="445769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rgbClr val="595959"/>
                </a:solidFill>
                <a:latin typeface="Calibri"/>
              </a:rPr>
              <a:t>Reference: </a:t>
            </a:r>
            <a:r>
              <a:rPr lang="en-US" sz="800">
                <a:solidFill>
                  <a:srgbClr val="595959"/>
                </a:solidFill>
                <a:hlinkClick r:id="rId3">
                  <a:extLst>
                    <a:ext uri="{A12FA001-AC4F-418D-AE19-62706E023703}">
                      <ahyp:hlinkClr xmlns:ahyp="http://schemas.microsoft.com/office/drawing/2018/hyperlinkcolor" val="tx"/>
                    </a:ext>
                  </a:extLst>
                </a:hlinkClick>
              </a:rPr>
              <a:t>Interactive presentation software - Mentimeter, </a:t>
            </a:r>
            <a:r>
              <a:rPr lang="en-US" sz="800">
                <a:solidFill>
                  <a:srgbClr val="595959"/>
                </a:solidFill>
                <a:hlinkClick r:id="rId4">
                  <a:extLst>
                    <a:ext uri="{A12FA001-AC4F-418D-AE19-62706E023703}">
                      <ahyp:hlinkClr xmlns:ahyp="http://schemas.microsoft.com/office/drawing/2018/hyperlinkcolor" val="tx"/>
                    </a:ext>
                  </a:extLst>
                </a:hlinkClick>
              </a:rPr>
              <a:t>Slido - Audience Interaction Made Easy</a:t>
            </a:r>
            <a:endParaRPr lang="en-US" sz="800">
              <a:solidFill>
                <a:srgbClr val="595959"/>
              </a:solidFill>
            </a:endParaRPr>
          </a:p>
        </p:txBody>
      </p:sp>
      <p:pic>
        <p:nvPicPr>
          <p:cNvPr id="3" name="Picture 2" descr="Mentimeter - YouTube">
            <a:extLst>
              <a:ext uri="{FF2B5EF4-FFF2-40B4-BE49-F238E27FC236}">
                <a16:creationId xmlns:a16="http://schemas.microsoft.com/office/drawing/2014/main" id="{C2A6BD04-72D6-6675-28E3-8120766DAA46}"/>
              </a:ext>
            </a:extLst>
          </p:cNvPr>
          <p:cNvPicPr>
            <a:picLocks noChangeAspect="1"/>
          </p:cNvPicPr>
          <p:nvPr/>
        </p:nvPicPr>
        <p:blipFill>
          <a:blip r:embed="rId5"/>
          <a:stretch>
            <a:fillRect/>
          </a:stretch>
        </p:blipFill>
        <p:spPr>
          <a:xfrm>
            <a:off x="1053414" y="1686695"/>
            <a:ext cx="665721" cy="650276"/>
          </a:xfrm>
          <a:prstGeom prst="rect">
            <a:avLst/>
          </a:prstGeom>
        </p:spPr>
      </p:pic>
      <p:pic>
        <p:nvPicPr>
          <p:cNvPr id="11" name="Picture 10" descr="Slido – Apps on Google Play">
            <a:extLst>
              <a:ext uri="{FF2B5EF4-FFF2-40B4-BE49-F238E27FC236}">
                <a16:creationId xmlns:a16="http://schemas.microsoft.com/office/drawing/2014/main" id="{24D8831C-76D6-84F0-7F06-15869898C977}"/>
              </a:ext>
            </a:extLst>
          </p:cNvPr>
          <p:cNvPicPr>
            <a:picLocks noChangeAspect="1"/>
          </p:cNvPicPr>
          <p:nvPr/>
        </p:nvPicPr>
        <p:blipFill>
          <a:blip r:embed="rId6"/>
          <a:stretch>
            <a:fillRect/>
          </a:stretch>
        </p:blipFill>
        <p:spPr>
          <a:xfrm>
            <a:off x="2760191" y="1686697"/>
            <a:ext cx="580768" cy="573045"/>
          </a:xfrm>
          <a:prstGeom prst="rect">
            <a:avLst/>
          </a:prstGeom>
        </p:spPr>
      </p:pic>
      <p:pic>
        <p:nvPicPr>
          <p:cNvPr id="12" name="Picture 11" descr="What makes Edkimo a great Mentimeter alternative | Edkimo">
            <a:extLst>
              <a:ext uri="{FF2B5EF4-FFF2-40B4-BE49-F238E27FC236}">
                <a16:creationId xmlns:a16="http://schemas.microsoft.com/office/drawing/2014/main" id="{FCFEBE23-CBEC-0F8C-AF3D-E9B9A119089D}"/>
              </a:ext>
            </a:extLst>
          </p:cNvPr>
          <p:cNvPicPr>
            <a:picLocks noChangeAspect="1"/>
          </p:cNvPicPr>
          <p:nvPr/>
        </p:nvPicPr>
        <p:blipFill>
          <a:blip r:embed="rId7"/>
          <a:stretch>
            <a:fillRect/>
          </a:stretch>
        </p:blipFill>
        <p:spPr>
          <a:xfrm>
            <a:off x="719877" y="2337055"/>
            <a:ext cx="3028949" cy="2077937"/>
          </a:xfrm>
          <a:prstGeom prst="rect">
            <a:avLst/>
          </a:prstGeom>
        </p:spPr>
      </p:pic>
      <p:pic>
        <p:nvPicPr>
          <p:cNvPr id="6" name="Picture 5" descr="A yellow background with black text&#10;&#10;Description automatically generated">
            <a:extLst>
              <a:ext uri="{FF2B5EF4-FFF2-40B4-BE49-F238E27FC236}">
                <a16:creationId xmlns:a16="http://schemas.microsoft.com/office/drawing/2014/main" id="{DB36465C-4F8B-EA60-3708-0330D6F14AC4}"/>
              </a:ext>
            </a:extLst>
          </p:cNvPr>
          <p:cNvPicPr>
            <a:picLocks noChangeAspect="1"/>
          </p:cNvPicPr>
          <p:nvPr/>
        </p:nvPicPr>
        <p:blipFill>
          <a:blip r:embed="rId8"/>
          <a:stretch>
            <a:fillRect/>
          </a:stretch>
        </p:blipFill>
        <p:spPr>
          <a:xfrm>
            <a:off x="5824388" y="1413219"/>
            <a:ext cx="1946672" cy="600329"/>
          </a:xfrm>
          <a:prstGeom prst="rect">
            <a:avLst/>
          </a:prstGeom>
        </p:spPr>
      </p:pic>
    </p:spTree>
    <p:extLst>
      <p:ext uri="{BB962C8B-B14F-4D97-AF65-F5344CB8AC3E}">
        <p14:creationId xmlns:p14="http://schemas.microsoft.com/office/powerpoint/2010/main" val="324712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p:nvPr/>
        </p:nvSpPr>
        <p:spPr>
          <a:xfrm>
            <a:off x="212550" y="965650"/>
            <a:ext cx="8325000" cy="6927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zh-HK" sz="1100" b="1">
                <a:solidFill>
                  <a:schemeClr val="lt1"/>
                </a:solidFill>
              </a:rPr>
              <a:t>Part1: POV &amp; rationale</a:t>
            </a:r>
            <a:endParaRPr b="1">
              <a:solidFill>
                <a:schemeClr val="lt1"/>
              </a:solidFill>
            </a:endParaRPr>
          </a:p>
          <a:p>
            <a:pPr marL="0" lvl="0" indent="0" algn="l" rtl="0">
              <a:spcBef>
                <a:spcPts val="0"/>
              </a:spcBef>
              <a:spcAft>
                <a:spcPts val="0"/>
              </a:spcAft>
              <a:buClr>
                <a:schemeClr val="dk1"/>
              </a:buClr>
              <a:buSzPts val="1100"/>
              <a:buFont typeface="Arial"/>
              <a:buNone/>
            </a:pPr>
            <a:r>
              <a:rPr lang="zh-HK" sz="1100">
                <a:solidFill>
                  <a:schemeClr val="lt1"/>
                </a:solidFill>
              </a:rPr>
              <a:t>Each team selects one POV for your team’s final project. Please elaborate concisely and clearly: why you select this POV, how you reach its final form, and the chains of evidence to support your decision.</a:t>
            </a:r>
            <a:endParaRPr sz="1100">
              <a:solidFill>
                <a:schemeClr val="lt1"/>
              </a:solidFill>
            </a:endParaRPr>
          </a:p>
        </p:txBody>
      </p:sp>
      <p:sp>
        <p:nvSpPr>
          <p:cNvPr id="514" name="Google Shape;514;p54"/>
          <p:cNvSpPr/>
          <p:nvPr/>
        </p:nvSpPr>
        <p:spPr>
          <a:xfrm>
            <a:off x="212550" y="1710525"/>
            <a:ext cx="8718900" cy="31560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000" b="1">
                <a:solidFill>
                  <a:schemeClr val="tx1"/>
                </a:solidFill>
                <a:latin typeface="Calibri"/>
                <a:ea typeface="Calibri"/>
                <a:cs typeface="Calibri"/>
                <a:sym typeface="Calibri"/>
              </a:rPr>
              <a:t>POV: PG TA in HKUST need a way to conveniently answer questions by UG Engineering students outside of class because there are multiple platforms students use to ask their questions outside tutorials.</a:t>
            </a:r>
          </a:p>
          <a:p>
            <a:pPr marL="0" lvl="0" indent="0" algn="l" rtl="0">
              <a:spcBef>
                <a:spcPts val="0"/>
              </a:spcBef>
              <a:spcAft>
                <a:spcPts val="0"/>
              </a:spcAft>
              <a:buClr>
                <a:schemeClr val="dk1"/>
              </a:buClr>
              <a:buSzPts val="1100"/>
              <a:buFont typeface="Arial"/>
              <a:buNone/>
            </a:pPr>
            <a:endParaRPr lang="en-US" sz="1000" b="1">
              <a:solidFill>
                <a:schemeClr val="tx1"/>
              </a:solidFill>
              <a:latin typeface="Calibri"/>
              <a:ea typeface="Calibri"/>
              <a:cs typeface="Calibri"/>
              <a:sym typeface="Calibri"/>
            </a:endParaRPr>
          </a:p>
          <a:p>
            <a:pPr>
              <a:buClr>
                <a:schemeClr val="dk1"/>
              </a:buClr>
              <a:buSzPts val="1100"/>
            </a:pPr>
            <a:r>
              <a:rPr lang="en-US" sz="1000" b="1">
                <a:solidFill>
                  <a:schemeClr val="tx1"/>
                </a:solidFill>
                <a:latin typeface="Calibri"/>
                <a:ea typeface="Calibri"/>
                <a:cs typeface="Calibri"/>
                <a:sym typeface="Calibri"/>
              </a:rPr>
              <a:t>Why we select this POV: </a:t>
            </a:r>
            <a:r>
              <a:rPr lang="en-US" sz="1000">
                <a:solidFill>
                  <a:schemeClr val="tx1"/>
                </a:solidFill>
                <a:latin typeface="Calibri"/>
                <a:ea typeface="Calibri"/>
                <a:cs typeface="Calibri"/>
                <a:sym typeface="Calibri"/>
              </a:rPr>
              <a:t>We chose this POV based on one of our previous 3 POVS about PG TA answering students’ questions in different platforms, since it is directly related to our chosen topic on “Challenges of PG TA in Engineering Faculty”, has a specific and clear audience of Engineering PG TA and their UG students for consideration, raises the most resonance among TAs and Professors , and the project scope could potentially be extended to all educators in Hong Kong university once a prototype for UST PG TA is developed, thus a large impact scope.</a:t>
            </a:r>
            <a:endParaRPr lang="en-US" sz="1000">
              <a:solidFill>
                <a:schemeClr val="tx1"/>
              </a:solidFill>
              <a:latin typeface="Calibri"/>
              <a:ea typeface="Calibri"/>
              <a:cs typeface="Calibri"/>
            </a:endParaRPr>
          </a:p>
          <a:p>
            <a:pPr marL="0" lvl="0" indent="0" algn="l" rtl="0">
              <a:spcBef>
                <a:spcPts val="0"/>
              </a:spcBef>
              <a:spcAft>
                <a:spcPts val="0"/>
              </a:spcAft>
              <a:buClr>
                <a:schemeClr val="dk1"/>
              </a:buClr>
              <a:buSzPts val="1100"/>
              <a:buFont typeface="Arial"/>
              <a:buNone/>
            </a:pPr>
            <a:endParaRPr lang="en-US" sz="1000" b="1">
              <a:solidFill>
                <a:schemeClr val="tx1"/>
              </a:solidFill>
              <a:latin typeface="Calibri"/>
              <a:ea typeface="Calibri"/>
              <a:cs typeface="Calibri"/>
              <a:sym typeface="Calibri"/>
            </a:endParaRPr>
          </a:p>
          <a:p>
            <a:pPr>
              <a:buClr>
                <a:schemeClr val="dk1"/>
              </a:buClr>
              <a:buSzPts val="1100"/>
            </a:pPr>
            <a:r>
              <a:rPr lang="en-US" sz="1000" b="1">
                <a:solidFill>
                  <a:schemeClr val="tx1"/>
                </a:solidFill>
                <a:latin typeface="Calibri"/>
                <a:ea typeface="Calibri"/>
                <a:cs typeface="Calibri"/>
                <a:sym typeface="Calibri"/>
              </a:rPr>
              <a:t>How you reach its final form:</a:t>
            </a:r>
            <a:r>
              <a:rPr lang="en-US" sz="1000">
                <a:solidFill>
                  <a:schemeClr val="tx1"/>
                </a:solidFill>
                <a:latin typeface="Calibri"/>
                <a:ea typeface="Calibri"/>
                <a:cs typeface="Calibri"/>
                <a:sym typeface="Calibri"/>
              </a:rPr>
              <a:t> We started from identifying different challenges faced by PG TA, then identifying that 3 most significant ones are the lack of sleeping time, too much time spent on answering questions out-of-class and long meeting hours. Among these 3, we find sleeping time to be too prevalent of an issue and could not be specified towards Engineering PG TA and students. Also, long meeting hours is a complex issue that involves many stakeholders such as supervisors, Professors in charge and course coordinators, plus we have no direct access to these meetings. </a:t>
            </a:r>
            <a:endParaRPr lang="en-US" sz="1000">
              <a:solidFill>
                <a:schemeClr val="tx1"/>
              </a:solidFill>
              <a:latin typeface="Calibri"/>
              <a:ea typeface="Calibri"/>
              <a:cs typeface="Calibri"/>
            </a:endParaRPr>
          </a:p>
          <a:p>
            <a:pPr marL="0" lvl="0" indent="0" algn="l" rtl="0">
              <a:spcBef>
                <a:spcPts val="0"/>
              </a:spcBef>
              <a:spcAft>
                <a:spcPts val="0"/>
              </a:spcAft>
              <a:buClr>
                <a:schemeClr val="dk1"/>
              </a:buClr>
              <a:buSzPts val="1100"/>
              <a:buFont typeface="Arial"/>
              <a:buNone/>
            </a:pPr>
            <a:endParaRPr lang="en-US" sz="1000">
              <a:solidFill>
                <a:schemeClr val="tx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000">
                <a:solidFill>
                  <a:schemeClr val="tx1"/>
                </a:solidFill>
                <a:latin typeface="Calibri"/>
                <a:ea typeface="Calibri"/>
                <a:cs typeface="Calibri"/>
                <a:sym typeface="Calibri"/>
              </a:rPr>
              <a:t>With these 2 difficulties, we are left with the issue of out-of-class questions. After analysis, we have identified that UG students asking in different platforms and preferring to ask out of tutorials are two main reasons leading to PG TA in HKUST having a hard time answering questions. Therefore, we have composed our POV on these 2 root causes and the need to answer questions with higher efficiency.</a:t>
            </a:r>
            <a:endParaRPr lang="en-US" sz="1000" b="1">
              <a:solidFill>
                <a:schemeClr val="tx1"/>
              </a:solidFill>
              <a:latin typeface="Calibri"/>
              <a:ea typeface="Calibri"/>
              <a:cs typeface="Calibri"/>
              <a:sym typeface="Calibri"/>
            </a:endParaRPr>
          </a:p>
        </p:txBody>
      </p:sp>
      <p:sp>
        <p:nvSpPr>
          <p:cNvPr id="516" name="Google Shape;516;p54"/>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zh-HK" sz="900">
                <a:solidFill>
                  <a:srgbClr val="4B7F73"/>
                </a:solidFill>
              </a:rPr>
              <a:t>1</a:t>
            </a:r>
            <a:endParaRPr sz="900">
              <a:solidFill>
                <a:srgbClr val="4B7F73"/>
              </a:solidFill>
            </a:endParaRPr>
          </a:p>
        </p:txBody>
      </p:sp>
      <p:cxnSp>
        <p:nvCxnSpPr>
          <p:cNvPr id="517" name="Google Shape;517;p54"/>
          <p:cNvCxnSpPr/>
          <p:nvPr/>
        </p:nvCxnSpPr>
        <p:spPr>
          <a:xfrm>
            <a:off x="117475" y="892525"/>
            <a:ext cx="8652300" cy="0"/>
          </a:xfrm>
          <a:prstGeom prst="straightConnector1">
            <a:avLst/>
          </a:prstGeom>
          <a:noFill/>
          <a:ln w="9525" cap="flat" cmpd="sng">
            <a:solidFill>
              <a:srgbClr val="4B7F73"/>
            </a:solidFill>
            <a:prstDash val="solid"/>
            <a:round/>
            <a:headEnd type="none" w="med" len="med"/>
            <a:tailEnd type="none" w="med" len="med"/>
          </a:ln>
        </p:spPr>
      </p:cxnSp>
      <p:sp>
        <p:nvSpPr>
          <p:cNvPr id="518" name="Google Shape;518;p54"/>
          <p:cNvSpPr txBox="1"/>
          <p:nvPr/>
        </p:nvSpPr>
        <p:spPr>
          <a:xfrm>
            <a:off x="4940625" y="517100"/>
            <a:ext cx="4499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000" b="1">
                <a:solidFill>
                  <a:srgbClr val="4B7F73"/>
                </a:solidFill>
              </a:rPr>
              <a:t>Assignment 3: Assignment 3:Cracking through - POV and ideation</a:t>
            </a:r>
            <a:endParaRPr sz="1000" b="1">
              <a:solidFill>
                <a:srgbClr val="4B7F73"/>
              </a:solidFill>
            </a:endParaRPr>
          </a:p>
        </p:txBody>
      </p:sp>
      <p:pic>
        <p:nvPicPr>
          <p:cNvPr id="519" name="Google Shape;519;p54"/>
          <p:cNvPicPr preferRelativeResize="0"/>
          <p:nvPr/>
        </p:nvPicPr>
        <p:blipFill>
          <a:blip r:embed="rId3">
            <a:alphaModFix/>
          </a:blip>
          <a:stretch>
            <a:fillRect/>
          </a:stretch>
        </p:blipFill>
        <p:spPr>
          <a:xfrm>
            <a:off x="127350" y="207700"/>
            <a:ext cx="902600" cy="5959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a:solidFill>
                  <a:schemeClr val="tx1"/>
                </a:solidFill>
                <a:latin typeface="Calibri"/>
              </a:rPr>
              <a:t>Compulsory attendance in class</a:t>
            </a: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
        <p:nvSpPr>
          <p:cNvPr id="4" name="TextBox 3">
            <a:extLst>
              <a:ext uri="{FF2B5EF4-FFF2-40B4-BE49-F238E27FC236}">
                <a16:creationId xmlns:a16="http://schemas.microsoft.com/office/drawing/2014/main" id="{D883C406-630B-E64A-3AB2-3AC2DBB4F9E4}"/>
              </a:ext>
            </a:extLst>
          </p:cNvPr>
          <p:cNvSpPr txBox="1"/>
          <p:nvPr/>
        </p:nvSpPr>
        <p:spPr>
          <a:xfrm>
            <a:off x="4586859" y="1589234"/>
            <a:ext cx="443405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Calibri"/>
              </a:rPr>
              <a:t>Deals with:</a:t>
            </a:r>
          </a:p>
          <a:p>
            <a:endParaRPr lang="en-US" sz="1200" b="1">
              <a:latin typeface="Calibri"/>
            </a:endParaRPr>
          </a:p>
          <a:p>
            <a:endParaRPr lang="en-US" sz="1200" b="1">
              <a:latin typeface="Calibri"/>
            </a:endParaRPr>
          </a:p>
          <a:p>
            <a:r>
              <a:rPr lang="en-US" sz="1200" b="1">
                <a:latin typeface="Calibri"/>
              </a:rPr>
              <a:t>Pros: </a:t>
            </a:r>
            <a:endParaRPr lang="en-US"/>
          </a:p>
          <a:p>
            <a:pPr marL="285750" indent="-285750">
              <a:buFont typeface="Calibri"/>
              <a:buChar char="-"/>
            </a:pPr>
            <a:r>
              <a:rPr lang="en-US" sz="1200">
                <a:latin typeface="Calibri"/>
              </a:rPr>
              <a:t>Can significantly increase attendance rate so they can ask questions in class instead (all interviewed UG agree that they will attend tutorials with attendance taken)</a:t>
            </a:r>
          </a:p>
          <a:p>
            <a:pPr marL="285750" indent="-285750">
              <a:buFont typeface="Calibri"/>
              <a:buChar char="-"/>
            </a:pPr>
            <a:endParaRPr lang="en-US" sz="1200">
              <a:latin typeface="Calibri"/>
            </a:endParaRPr>
          </a:p>
          <a:p>
            <a:r>
              <a:rPr lang="en-US" sz="1200" b="1">
                <a:latin typeface="Calibri"/>
              </a:rPr>
              <a:t>Cons:</a:t>
            </a:r>
          </a:p>
          <a:p>
            <a:pPr marL="285750" indent="-285750">
              <a:buFont typeface="Calibri"/>
              <a:buChar char="-"/>
            </a:pPr>
            <a:r>
              <a:rPr lang="en-US" sz="1200">
                <a:latin typeface="Calibri"/>
              </a:rPr>
              <a:t>Very disincentivizing (all UG students think that they won't pay attention to mandatory tutorial sessions)</a:t>
            </a:r>
          </a:p>
          <a:p>
            <a:pPr marL="285750" indent="-285750">
              <a:buFont typeface="Calibri"/>
              <a:buChar char="-"/>
            </a:pPr>
            <a:endParaRPr lang="en-US" sz="1200">
              <a:latin typeface="Calibri"/>
            </a:endParaRPr>
          </a:p>
          <a:p>
            <a:r>
              <a:rPr lang="en-US" sz="1200" b="1">
                <a:latin typeface="Calibri"/>
              </a:rPr>
              <a:t>Missing:</a:t>
            </a:r>
          </a:p>
          <a:p>
            <a:r>
              <a:rPr lang="en-US" sz="1200">
                <a:latin typeface="Calibri"/>
              </a:rPr>
              <a:t>Only solves the superficial problem (low attendance rate), but doesn't solve the root problem (low question count during class)</a:t>
            </a:r>
          </a:p>
        </p:txBody>
      </p:sp>
      <p:pic>
        <p:nvPicPr>
          <p:cNvPr id="7" name="Picture 6" descr="Roll Call Stock Photo - Download Image Now - Attending, List, Student -  iStock">
            <a:extLst>
              <a:ext uri="{FF2B5EF4-FFF2-40B4-BE49-F238E27FC236}">
                <a16:creationId xmlns:a16="http://schemas.microsoft.com/office/drawing/2014/main" id="{3B14BA65-A1A8-9E03-ACBB-2EA9B0DDE26F}"/>
              </a:ext>
            </a:extLst>
          </p:cNvPr>
          <p:cNvPicPr>
            <a:picLocks noChangeAspect="1"/>
          </p:cNvPicPr>
          <p:nvPr/>
        </p:nvPicPr>
        <p:blipFill>
          <a:blip r:embed="rId3"/>
          <a:stretch>
            <a:fillRect/>
          </a:stretch>
        </p:blipFill>
        <p:spPr>
          <a:xfrm>
            <a:off x="520773" y="1811420"/>
            <a:ext cx="2587025" cy="2772517"/>
          </a:xfrm>
          <a:prstGeom prst="rect">
            <a:avLst/>
          </a:prstGeom>
        </p:spPr>
      </p:pic>
      <p:pic>
        <p:nvPicPr>
          <p:cNvPr id="8" name="Picture 7" descr="A graph with text on it&#10;&#10;Description automatically generated">
            <a:extLst>
              <a:ext uri="{FF2B5EF4-FFF2-40B4-BE49-F238E27FC236}">
                <a16:creationId xmlns:a16="http://schemas.microsoft.com/office/drawing/2014/main" id="{7BC335BE-A747-0F6B-8941-9A329E77CFB0}"/>
              </a:ext>
            </a:extLst>
          </p:cNvPr>
          <p:cNvPicPr>
            <a:picLocks noChangeAspect="1"/>
          </p:cNvPicPr>
          <p:nvPr/>
        </p:nvPicPr>
        <p:blipFill rotWithShape="1">
          <a:blip r:embed="rId4"/>
          <a:srcRect l="6767" t="9037" r="33083" b="4929"/>
          <a:stretch/>
        </p:blipFill>
        <p:spPr>
          <a:xfrm>
            <a:off x="5783438" y="1287406"/>
            <a:ext cx="1221461" cy="935498"/>
          </a:xfrm>
          <a:prstGeom prst="rect">
            <a:avLst/>
          </a:prstGeom>
        </p:spPr>
      </p:pic>
    </p:spTree>
    <p:extLst>
      <p:ext uri="{BB962C8B-B14F-4D97-AF65-F5344CB8AC3E}">
        <p14:creationId xmlns:p14="http://schemas.microsoft.com/office/powerpoint/2010/main" val="20180112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a:solidFill>
                  <a:schemeClr val="tx1"/>
                </a:solidFill>
                <a:latin typeface="Calibri"/>
              </a:rPr>
              <a:t>Watching Zoom recording</a:t>
            </a: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
        <p:nvSpPr>
          <p:cNvPr id="4" name="TextBox 3">
            <a:extLst>
              <a:ext uri="{FF2B5EF4-FFF2-40B4-BE49-F238E27FC236}">
                <a16:creationId xmlns:a16="http://schemas.microsoft.com/office/drawing/2014/main" id="{D883C406-630B-E64A-3AB2-3AC2DBB4F9E4}"/>
              </a:ext>
            </a:extLst>
          </p:cNvPr>
          <p:cNvSpPr txBox="1"/>
          <p:nvPr/>
        </p:nvSpPr>
        <p:spPr>
          <a:xfrm>
            <a:off x="4586859" y="1589234"/>
            <a:ext cx="4434051"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Calibri"/>
              </a:rPr>
              <a:t>Deals with:</a:t>
            </a:r>
          </a:p>
          <a:p>
            <a:endParaRPr lang="en-US" sz="1200" b="1">
              <a:latin typeface="Calibri"/>
            </a:endParaRPr>
          </a:p>
          <a:p>
            <a:endParaRPr lang="en-US" sz="1200" b="1">
              <a:latin typeface="Calibri"/>
            </a:endParaRPr>
          </a:p>
          <a:p>
            <a:r>
              <a:rPr lang="en-US" sz="1200" b="1">
                <a:latin typeface="Calibri"/>
              </a:rPr>
              <a:t>Pros: </a:t>
            </a:r>
            <a:endParaRPr lang="en-US"/>
          </a:p>
          <a:p>
            <a:pPr marL="285750" indent="-285750">
              <a:buFont typeface="Calibri"/>
              <a:buChar char="-"/>
            </a:pPr>
            <a:r>
              <a:rPr lang="en-US" sz="1200">
                <a:latin typeface="Calibri"/>
              </a:rPr>
              <a:t>Students can watch Zoom recordings before they ask questions, so less out-of-class questions</a:t>
            </a:r>
          </a:p>
          <a:p>
            <a:pPr marL="285750" indent="-285750">
              <a:buFont typeface="Calibri"/>
              <a:buChar char="-"/>
            </a:pPr>
            <a:endParaRPr lang="en-US" sz="1200">
              <a:latin typeface="Calibri"/>
            </a:endParaRPr>
          </a:p>
          <a:p>
            <a:r>
              <a:rPr lang="en-US" sz="1200" b="1">
                <a:latin typeface="Calibri"/>
              </a:rPr>
              <a:t>Cons:</a:t>
            </a:r>
          </a:p>
          <a:p>
            <a:pPr marL="285750" indent="-285750">
              <a:buFont typeface="Calibri"/>
              <a:buChar char="-"/>
            </a:pPr>
            <a:r>
              <a:rPr lang="en-US" sz="1200">
                <a:latin typeface="Calibri"/>
              </a:rPr>
              <a:t>No interviewee or respondent prefer to watch Zoom recordings</a:t>
            </a:r>
          </a:p>
          <a:p>
            <a:pPr marL="285750" indent="-285750">
              <a:buFont typeface="Calibri"/>
              <a:buChar char="-"/>
            </a:pPr>
            <a:r>
              <a:rPr lang="en-US" sz="1200">
                <a:latin typeface="Calibri"/>
              </a:rPr>
              <a:t>Doesn't allow further conversation</a:t>
            </a:r>
          </a:p>
          <a:p>
            <a:pPr marL="285750" indent="-285750">
              <a:buFont typeface="Calibri"/>
              <a:buChar char="-"/>
            </a:pPr>
            <a:endParaRPr lang="en-US" sz="1200">
              <a:latin typeface="Calibri"/>
            </a:endParaRPr>
          </a:p>
          <a:p>
            <a:r>
              <a:rPr lang="en-US" sz="1200" b="1">
                <a:latin typeface="Calibri"/>
              </a:rPr>
              <a:t>Missing:</a:t>
            </a:r>
          </a:p>
          <a:p>
            <a:r>
              <a:rPr lang="en-US" sz="1200">
                <a:latin typeface="Calibri"/>
              </a:rPr>
              <a:t>Students still ask questions after Zoom recordings, plus they don't watch them to begin with</a:t>
            </a:r>
          </a:p>
        </p:txBody>
      </p:sp>
      <p:pic>
        <p:nvPicPr>
          <p:cNvPr id="8" name="Picture 7" descr="A graph with text on it&#10;&#10;Description automatically generated">
            <a:extLst>
              <a:ext uri="{FF2B5EF4-FFF2-40B4-BE49-F238E27FC236}">
                <a16:creationId xmlns:a16="http://schemas.microsoft.com/office/drawing/2014/main" id="{7BC335BE-A747-0F6B-8941-9A329E77CFB0}"/>
              </a:ext>
            </a:extLst>
          </p:cNvPr>
          <p:cNvPicPr>
            <a:picLocks noChangeAspect="1"/>
          </p:cNvPicPr>
          <p:nvPr/>
        </p:nvPicPr>
        <p:blipFill rotWithShape="1">
          <a:blip r:embed="rId3"/>
          <a:srcRect l="6767" t="9037" r="33083" b="4929"/>
          <a:stretch/>
        </p:blipFill>
        <p:spPr>
          <a:xfrm>
            <a:off x="5783438" y="1287406"/>
            <a:ext cx="1221461" cy="935498"/>
          </a:xfrm>
          <a:prstGeom prst="rect">
            <a:avLst/>
          </a:prstGeom>
        </p:spPr>
      </p:pic>
      <p:pic>
        <p:nvPicPr>
          <p:cNvPr id="3" name="Picture 2" descr="Zoom">
            <a:extLst>
              <a:ext uri="{FF2B5EF4-FFF2-40B4-BE49-F238E27FC236}">
                <a16:creationId xmlns:a16="http://schemas.microsoft.com/office/drawing/2014/main" id="{A5BBE559-22A9-7F38-C842-4C034BE8D2C0}"/>
              </a:ext>
            </a:extLst>
          </p:cNvPr>
          <p:cNvPicPr>
            <a:picLocks noChangeAspect="1"/>
          </p:cNvPicPr>
          <p:nvPr/>
        </p:nvPicPr>
        <p:blipFill>
          <a:blip r:embed="rId4"/>
          <a:stretch>
            <a:fillRect/>
          </a:stretch>
        </p:blipFill>
        <p:spPr>
          <a:xfrm>
            <a:off x="1582300" y="1723532"/>
            <a:ext cx="638833" cy="632264"/>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81D05FDC-6A66-C717-37BE-43942F39CDB2}"/>
              </a:ext>
            </a:extLst>
          </p:cNvPr>
          <p:cNvPicPr>
            <a:picLocks noChangeAspect="1"/>
          </p:cNvPicPr>
          <p:nvPr/>
        </p:nvPicPr>
        <p:blipFill>
          <a:blip r:embed="rId5"/>
          <a:stretch>
            <a:fillRect/>
          </a:stretch>
        </p:blipFill>
        <p:spPr>
          <a:xfrm>
            <a:off x="619946" y="2484148"/>
            <a:ext cx="2699845" cy="1635157"/>
          </a:xfrm>
          <a:prstGeom prst="rect">
            <a:avLst/>
          </a:prstGeom>
        </p:spPr>
      </p:pic>
      <p:sp>
        <p:nvSpPr>
          <p:cNvPr id="9" name="TextBox 8">
            <a:extLst>
              <a:ext uri="{FF2B5EF4-FFF2-40B4-BE49-F238E27FC236}">
                <a16:creationId xmlns:a16="http://schemas.microsoft.com/office/drawing/2014/main" id="{2B8904E5-347C-B317-0268-944B3421741C}"/>
              </a:ext>
            </a:extLst>
          </p:cNvPr>
          <p:cNvSpPr txBox="1"/>
          <p:nvPr/>
        </p:nvSpPr>
        <p:spPr>
          <a:xfrm>
            <a:off x="231495" y="4694981"/>
            <a:ext cx="445769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bg2"/>
                </a:solidFill>
                <a:latin typeface="Calibri"/>
              </a:rPr>
              <a:t>Reference: </a:t>
            </a:r>
            <a:r>
              <a:rPr lang="en-US" sz="800">
                <a:solidFill>
                  <a:schemeClr val="bg2"/>
                </a:solidFill>
                <a:hlinkClick r:id="rId6">
                  <a:extLst>
                    <a:ext uri="{A12FA001-AC4F-418D-AE19-62706E023703}">
                      <ahyp:hlinkClr xmlns:ahyp="http://schemas.microsoft.com/office/drawing/2018/hyperlinkcolor" val="tx"/>
                    </a:ext>
                  </a:extLst>
                </a:hlinkClick>
              </a:rPr>
              <a:t>One platform to connect | Zoom</a:t>
            </a:r>
            <a:endParaRPr lang="en-US" sz="800">
              <a:solidFill>
                <a:schemeClr val="bg2"/>
              </a:solidFill>
              <a:latin typeface="Calibri"/>
              <a:hlinkClick r:id="rId6">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38174285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a:solidFill>
                  <a:schemeClr val="tx1"/>
                </a:solidFill>
                <a:latin typeface="Calibri"/>
              </a:rPr>
              <a:t>Asking ChatGPT</a:t>
            </a: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
        <p:nvSpPr>
          <p:cNvPr id="4" name="TextBox 3">
            <a:extLst>
              <a:ext uri="{FF2B5EF4-FFF2-40B4-BE49-F238E27FC236}">
                <a16:creationId xmlns:a16="http://schemas.microsoft.com/office/drawing/2014/main" id="{D883C406-630B-E64A-3AB2-3AC2DBB4F9E4}"/>
              </a:ext>
            </a:extLst>
          </p:cNvPr>
          <p:cNvSpPr txBox="1"/>
          <p:nvPr/>
        </p:nvSpPr>
        <p:spPr>
          <a:xfrm>
            <a:off x="4586859" y="1589234"/>
            <a:ext cx="443405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Calibri"/>
              </a:rPr>
              <a:t>Deals with:</a:t>
            </a:r>
          </a:p>
          <a:p>
            <a:endParaRPr lang="en-US" sz="1200" b="1">
              <a:latin typeface="Calibri"/>
            </a:endParaRPr>
          </a:p>
          <a:p>
            <a:endParaRPr lang="en-US" sz="1200" b="1">
              <a:latin typeface="Calibri"/>
            </a:endParaRPr>
          </a:p>
          <a:p>
            <a:r>
              <a:rPr lang="en-US" sz="1200" b="1">
                <a:latin typeface="Calibri"/>
              </a:rPr>
              <a:t>Pros: </a:t>
            </a:r>
            <a:endParaRPr lang="en-US"/>
          </a:p>
          <a:p>
            <a:pPr marL="285750" indent="-285750">
              <a:buFont typeface="Calibri"/>
              <a:buChar char="-"/>
            </a:pPr>
            <a:r>
              <a:rPr lang="en-US" sz="1200">
                <a:latin typeface="Calibri"/>
              </a:rPr>
              <a:t>Instantaneous, unlimited response to questions</a:t>
            </a:r>
          </a:p>
          <a:p>
            <a:pPr marL="285750" indent="-285750">
              <a:buFont typeface="Calibri"/>
              <a:buChar char="-"/>
            </a:pPr>
            <a:r>
              <a:rPr lang="en-US" sz="1200">
                <a:latin typeface="Calibri"/>
              </a:rPr>
              <a:t>All respondents preferred using ChatGPT</a:t>
            </a:r>
          </a:p>
          <a:p>
            <a:pPr marL="285750" indent="-285750">
              <a:buFont typeface="Calibri"/>
              <a:buChar char="-"/>
            </a:pPr>
            <a:r>
              <a:rPr lang="en-US" sz="1200">
                <a:latin typeface="Calibri"/>
              </a:rPr>
              <a:t>No need efforts from PG TA</a:t>
            </a:r>
          </a:p>
          <a:p>
            <a:pPr marL="285750" indent="-285750">
              <a:buFont typeface="Calibri"/>
              <a:buChar char="-"/>
            </a:pPr>
            <a:endParaRPr lang="en-US" sz="1200">
              <a:latin typeface="Calibri"/>
            </a:endParaRPr>
          </a:p>
          <a:p>
            <a:r>
              <a:rPr lang="en-US" sz="1200" b="1">
                <a:latin typeface="Calibri"/>
              </a:rPr>
              <a:t>Cons:</a:t>
            </a:r>
          </a:p>
          <a:p>
            <a:pPr marL="285750" indent="-285750">
              <a:buFont typeface="Calibri"/>
              <a:buChar char="-"/>
            </a:pPr>
            <a:r>
              <a:rPr lang="en-US" sz="1200">
                <a:latin typeface="Calibri"/>
              </a:rPr>
              <a:t>Does not guarantee accurate answers, as "Hallucination" effect is prevalent in ChatGPT</a:t>
            </a:r>
          </a:p>
          <a:p>
            <a:pPr marL="285750" indent="-285750">
              <a:buFont typeface="Calibri"/>
              <a:buChar char="-"/>
            </a:pPr>
            <a:endParaRPr lang="en-US" sz="1200">
              <a:latin typeface="Calibri"/>
            </a:endParaRPr>
          </a:p>
          <a:p>
            <a:r>
              <a:rPr lang="en-US" sz="1200" b="1">
                <a:latin typeface="Calibri"/>
              </a:rPr>
              <a:t>Missing:</a:t>
            </a:r>
          </a:p>
          <a:p>
            <a:r>
              <a:rPr lang="en-US" sz="1200">
                <a:latin typeface="Calibri"/>
              </a:rPr>
              <a:t>Great potential, but cannot guarantee that answers are right without PG TA's supervision</a:t>
            </a:r>
            <a:endParaRPr lang="en-US" sz="1200" b="1">
              <a:latin typeface="Calibri"/>
            </a:endParaRPr>
          </a:p>
        </p:txBody>
      </p:sp>
      <p:sp>
        <p:nvSpPr>
          <p:cNvPr id="9" name="TextBox 8">
            <a:extLst>
              <a:ext uri="{FF2B5EF4-FFF2-40B4-BE49-F238E27FC236}">
                <a16:creationId xmlns:a16="http://schemas.microsoft.com/office/drawing/2014/main" id="{2B8904E5-347C-B317-0268-944B3421741C}"/>
              </a:ext>
            </a:extLst>
          </p:cNvPr>
          <p:cNvSpPr txBox="1"/>
          <p:nvPr/>
        </p:nvSpPr>
        <p:spPr>
          <a:xfrm>
            <a:off x="231495" y="4694981"/>
            <a:ext cx="445769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a:solidFill>
                  <a:schemeClr val="bg2"/>
                </a:solidFill>
                <a:latin typeface="Calibri"/>
              </a:rPr>
              <a:t>Reference: </a:t>
            </a:r>
            <a:r>
              <a:rPr lang="en-US" sz="800">
                <a:solidFill>
                  <a:schemeClr val="bg2"/>
                </a:solidFill>
                <a:hlinkClick r:id="rId3">
                  <a:extLst>
                    <a:ext uri="{A12FA001-AC4F-418D-AE19-62706E023703}">
                      <ahyp:hlinkClr xmlns:ahyp="http://schemas.microsoft.com/office/drawing/2018/hyperlinkcolor" val="tx"/>
                    </a:ext>
                  </a:extLst>
                </a:hlinkClick>
              </a:rPr>
              <a:t>chat.openai.com</a:t>
            </a:r>
          </a:p>
        </p:txBody>
      </p:sp>
      <p:pic>
        <p:nvPicPr>
          <p:cNvPr id="6" name="Picture 5" descr="ChatGPT - Wikipedia">
            <a:extLst>
              <a:ext uri="{FF2B5EF4-FFF2-40B4-BE49-F238E27FC236}">
                <a16:creationId xmlns:a16="http://schemas.microsoft.com/office/drawing/2014/main" id="{F496B192-9798-9D7A-8D4B-DED4042A9FBD}"/>
              </a:ext>
            </a:extLst>
          </p:cNvPr>
          <p:cNvPicPr>
            <a:picLocks noChangeAspect="1"/>
          </p:cNvPicPr>
          <p:nvPr/>
        </p:nvPicPr>
        <p:blipFill>
          <a:blip r:embed="rId4"/>
          <a:stretch>
            <a:fillRect/>
          </a:stretch>
        </p:blipFill>
        <p:spPr>
          <a:xfrm>
            <a:off x="1582947" y="1696169"/>
            <a:ext cx="511115" cy="521898"/>
          </a:xfrm>
          <a:prstGeom prst="rect">
            <a:avLst/>
          </a:prstGeom>
        </p:spPr>
      </p:pic>
      <p:pic>
        <p:nvPicPr>
          <p:cNvPr id="7" name="Picture 6" descr="How ChatGPT Works: The Model Behind The Bot | by Molly Ruby | Towards Data  Science">
            <a:extLst>
              <a:ext uri="{FF2B5EF4-FFF2-40B4-BE49-F238E27FC236}">
                <a16:creationId xmlns:a16="http://schemas.microsoft.com/office/drawing/2014/main" id="{A5B6059B-97C4-2D34-155E-42A2B0610A81}"/>
              </a:ext>
            </a:extLst>
          </p:cNvPr>
          <p:cNvPicPr>
            <a:picLocks noChangeAspect="1"/>
          </p:cNvPicPr>
          <p:nvPr/>
        </p:nvPicPr>
        <p:blipFill>
          <a:blip r:embed="rId5"/>
          <a:stretch>
            <a:fillRect/>
          </a:stretch>
        </p:blipFill>
        <p:spPr>
          <a:xfrm>
            <a:off x="580126" y="2340303"/>
            <a:ext cx="2743199" cy="1929383"/>
          </a:xfrm>
          <a:prstGeom prst="rect">
            <a:avLst/>
          </a:prstGeom>
        </p:spPr>
      </p:pic>
      <p:pic>
        <p:nvPicPr>
          <p:cNvPr id="10" name="Picture 9" descr="A graph with yellow text&#10;&#10;Description automatically generated">
            <a:extLst>
              <a:ext uri="{FF2B5EF4-FFF2-40B4-BE49-F238E27FC236}">
                <a16:creationId xmlns:a16="http://schemas.microsoft.com/office/drawing/2014/main" id="{6908021C-E2E1-A75C-0A00-E57E4FB0E882}"/>
              </a:ext>
            </a:extLst>
          </p:cNvPr>
          <p:cNvPicPr>
            <a:picLocks noChangeAspect="1"/>
          </p:cNvPicPr>
          <p:nvPr/>
        </p:nvPicPr>
        <p:blipFill>
          <a:blip r:embed="rId6"/>
          <a:stretch>
            <a:fillRect/>
          </a:stretch>
        </p:blipFill>
        <p:spPr>
          <a:xfrm>
            <a:off x="6001772" y="1278330"/>
            <a:ext cx="1152894" cy="1056067"/>
          </a:xfrm>
          <a:prstGeom prst="rect">
            <a:avLst/>
          </a:prstGeom>
        </p:spPr>
      </p:pic>
    </p:spTree>
    <p:extLst>
      <p:ext uri="{BB962C8B-B14F-4D97-AF65-F5344CB8AC3E}">
        <p14:creationId xmlns:p14="http://schemas.microsoft.com/office/powerpoint/2010/main" val="34253804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a:solidFill>
                  <a:schemeClr val="tx1"/>
                </a:solidFill>
                <a:latin typeface="Calibri"/>
              </a:rPr>
              <a:t>Asking seniors/friends</a:t>
            </a: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a:p>
            <a:endParaRPr lang="en-US">
              <a:solidFill>
                <a:srgbClr val="BF9D6A"/>
              </a:solidFill>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
        <p:nvSpPr>
          <p:cNvPr id="4" name="TextBox 3">
            <a:extLst>
              <a:ext uri="{FF2B5EF4-FFF2-40B4-BE49-F238E27FC236}">
                <a16:creationId xmlns:a16="http://schemas.microsoft.com/office/drawing/2014/main" id="{D883C406-630B-E64A-3AB2-3AC2DBB4F9E4}"/>
              </a:ext>
            </a:extLst>
          </p:cNvPr>
          <p:cNvSpPr txBox="1"/>
          <p:nvPr/>
        </p:nvSpPr>
        <p:spPr>
          <a:xfrm>
            <a:off x="4586859" y="1589234"/>
            <a:ext cx="4434051"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latin typeface="Calibri"/>
              </a:rPr>
              <a:t>Deals with:</a:t>
            </a:r>
          </a:p>
          <a:p>
            <a:endParaRPr lang="en-US" sz="1200" b="1">
              <a:latin typeface="Calibri"/>
            </a:endParaRPr>
          </a:p>
          <a:p>
            <a:endParaRPr lang="en-US" sz="1200" b="1">
              <a:latin typeface="Calibri"/>
            </a:endParaRPr>
          </a:p>
          <a:p>
            <a:r>
              <a:rPr lang="en-US" sz="1200" b="1">
                <a:latin typeface="Calibri"/>
              </a:rPr>
              <a:t>Pros: </a:t>
            </a:r>
            <a:endParaRPr lang="en-US"/>
          </a:p>
          <a:p>
            <a:pPr marL="285750" indent="-285750">
              <a:buFont typeface="Calibri"/>
              <a:buChar char="-"/>
            </a:pPr>
            <a:r>
              <a:rPr lang="en-US" sz="1200">
                <a:latin typeface="Calibri"/>
              </a:rPr>
              <a:t>No need to ask unfamiliar people, less friction for UG Engineering students</a:t>
            </a:r>
          </a:p>
          <a:p>
            <a:endParaRPr lang="en-US" sz="1200">
              <a:latin typeface="Calibri"/>
            </a:endParaRPr>
          </a:p>
          <a:p>
            <a:r>
              <a:rPr lang="en-US" sz="1200" b="1">
                <a:latin typeface="Calibri"/>
              </a:rPr>
              <a:t>Cons:</a:t>
            </a:r>
          </a:p>
          <a:p>
            <a:pPr marL="285750" indent="-285750">
              <a:buFont typeface="Calibri"/>
              <a:buChar char="-"/>
            </a:pPr>
            <a:r>
              <a:rPr lang="en-US" sz="1200">
                <a:latin typeface="Calibri"/>
              </a:rPr>
              <a:t>Cannot guarantee that answers are accurate</a:t>
            </a:r>
          </a:p>
          <a:p>
            <a:pPr marL="285750" indent="-285750">
              <a:buFont typeface="Calibri"/>
              <a:buChar char="-"/>
            </a:pPr>
            <a:r>
              <a:rPr lang="en-US" sz="1200">
                <a:latin typeface="Calibri"/>
              </a:rPr>
              <a:t>The availability of people we ask can be limited</a:t>
            </a:r>
          </a:p>
          <a:p>
            <a:pPr marL="285750" indent="-285750">
              <a:buFont typeface="Calibri"/>
              <a:buChar char="-"/>
            </a:pPr>
            <a:endParaRPr lang="en-US" sz="1200">
              <a:latin typeface="Calibri"/>
            </a:endParaRPr>
          </a:p>
          <a:p>
            <a:r>
              <a:rPr lang="en-US" sz="1200" b="1">
                <a:latin typeface="Calibri"/>
              </a:rPr>
              <a:t>Missing:</a:t>
            </a:r>
          </a:p>
          <a:p>
            <a:r>
              <a:rPr lang="en-US" sz="1200">
                <a:latin typeface="Calibri"/>
              </a:rPr>
              <a:t>Cannot guarantee that answers are right without PG TA's supervision</a:t>
            </a:r>
            <a:endParaRPr lang="en-US" sz="1200" b="1">
              <a:latin typeface="Calibri"/>
            </a:endParaRPr>
          </a:p>
        </p:txBody>
      </p:sp>
      <p:pic>
        <p:nvPicPr>
          <p:cNvPr id="3" name="Picture 2" descr="Arellano answers seniors' frequently asked questions – The Eagle's Eye">
            <a:extLst>
              <a:ext uri="{FF2B5EF4-FFF2-40B4-BE49-F238E27FC236}">
                <a16:creationId xmlns:a16="http://schemas.microsoft.com/office/drawing/2014/main" id="{370A53E3-7BA5-E0FD-33C4-4FAF1D9EB4AF}"/>
              </a:ext>
            </a:extLst>
          </p:cNvPr>
          <p:cNvPicPr>
            <a:picLocks noChangeAspect="1"/>
          </p:cNvPicPr>
          <p:nvPr/>
        </p:nvPicPr>
        <p:blipFill>
          <a:blip r:embed="rId3"/>
          <a:stretch>
            <a:fillRect/>
          </a:stretch>
        </p:blipFill>
        <p:spPr>
          <a:xfrm>
            <a:off x="506185" y="2083707"/>
            <a:ext cx="3568699" cy="2382157"/>
          </a:xfrm>
          <a:prstGeom prst="rect">
            <a:avLst/>
          </a:prstGeom>
        </p:spPr>
      </p:pic>
      <p:pic>
        <p:nvPicPr>
          <p:cNvPr id="8" name="Picture 7" descr="A yellow background with black text&#10;&#10;Description automatically generated">
            <a:extLst>
              <a:ext uri="{FF2B5EF4-FFF2-40B4-BE49-F238E27FC236}">
                <a16:creationId xmlns:a16="http://schemas.microsoft.com/office/drawing/2014/main" id="{24F76EC4-08F9-BA1C-C24B-C9BEB83227D6}"/>
              </a:ext>
            </a:extLst>
          </p:cNvPr>
          <p:cNvPicPr>
            <a:picLocks noChangeAspect="1"/>
          </p:cNvPicPr>
          <p:nvPr/>
        </p:nvPicPr>
        <p:blipFill>
          <a:blip r:embed="rId4"/>
          <a:stretch>
            <a:fillRect/>
          </a:stretch>
        </p:blipFill>
        <p:spPr>
          <a:xfrm>
            <a:off x="5824388" y="1413219"/>
            <a:ext cx="1946672" cy="600329"/>
          </a:xfrm>
          <a:prstGeom prst="rect">
            <a:avLst/>
          </a:prstGeom>
        </p:spPr>
      </p:pic>
    </p:spTree>
    <p:extLst>
      <p:ext uri="{BB962C8B-B14F-4D97-AF65-F5344CB8AC3E}">
        <p14:creationId xmlns:p14="http://schemas.microsoft.com/office/powerpoint/2010/main" val="26019394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a:solidFill>
                  <a:schemeClr val="tx1"/>
                </a:solidFill>
                <a:latin typeface="Calibri"/>
                <a:cs typeface="Calibri"/>
              </a:rPr>
              <a:t>Common Gaps of Existing Solutions:</a:t>
            </a:r>
            <a:endParaRPr lang="en-US">
              <a:solidFill>
                <a:schemeClr val="tx1"/>
              </a:solidFill>
              <a:latin typeface="Calibri"/>
              <a:cs typeface="Calibri"/>
            </a:endParaRPr>
          </a:p>
          <a:p>
            <a:endParaRPr lang="en-US" b="1">
              <a:solidFill>
                <a:schemeClr val="tx1"/>
              </a:solidFill>
              <a:latin typeface="Calibri"/>
              <a:cs typeface="Calibri"/>
            </a:endParaRPr>
          </a:p>
          <a:p>
            <a:pPr marL="342900" indent="-342900">
              <a:buAutoNum type="arabicPeriod"/>
            </a:pPr>
            <a:r>
              <a:rPr lang="en-US">
                <a:solidFill>
                  <a:schemeClr val="tx1"/>
                </a:solidFill>
                <a:latin typeface="Calibri"/>
                <a:cs typeface="Calibri"/>
              </a:rPr>
              <a:t>No incentives to use one single online questioning platform out-of-class</a:t>
            </a:r>
          </a:p>
          <a:p>
            <a:pPr marL="342900" indent="-342900">
              <a:buAutoNum type="arabicPeriod"/>
            </a:pPr>
            <a:r>
              <a:rPr lang="en-US">
                <a:solidFill>
                  <a:schemeClr val="tx1"/>
                </a:solidFill>
                <a:latin typeface="Calibri"/>
                <a:cs typeface="Calibri"/>
              </a:rPr>
              <a:t>Low attendance and attention render in-class solutions ineffective</a:t>
            </a:r>
          </a:p>
          <a:p>
            <a:pPr marL="342900" indent="-342900">
              <a:buAutoNum type="arabicPeriod"/>
            </a:pPr>
            <a:r>
              <a:rPr lang="en-US">
                <a:solidFill>
                  <a:schemeClr val="tx1"/>
                </a:solidFill>
                <a:latin typeface="Calibri"/>
                <a:cs typeface="Calibri"/>
              </a:rPr>
              <a:t>Solutions based on course materials do not provide room for further communication</a:t>
            </a:r>
          </a:p>
          <a:p>
            <a:pPr marL="342900" indent="-342900">
              <a:buAutoNum type="arabicPeriod"/>
            </a:pPr>
            <a:r>
              <a:rPr lang="en-US">
                <a:solidFill>
                  <a:schemeClr val="tx1"/>
                </a:solidFill>
                <a:latin typeface="Calibri"/>
                <a:cs typeface="Calibri"/>
              </a:rPr>
              <a:t>Asking people apart from PG TA could receive inaccurate answers</a:t>
            </a:r>
          </a:p>
          <a:p>
            <a:pPr marL="342900" indent="-342900">
              <a:buAutoNum type="arabicPeriod"/>
            </a:pPr>
            <a:endParaRPr lang="en-US" b="1">
              <a:solidFill>
                <a:schemeClr val="tx1"/>
              </a:solidFill>
              <a:latin typeface="Calibri"/>
              <a:cs typeface="Calibri"/>
            </a:endParaRPr>
          </a:p>
          <a:p>
            <a:r>
              <a:rPr lang="en-US" b="1">
                <a:solidFill>
                  <a:schemeClr val="tx1"/>
                </a:solidFill>
                <a:latin typeface="Calibri"/>
                <a:cs typeface="Calibri"/>
              </a:rPr>
              <a:t>Therefore, we need to incentivize UG Engineering students to use one single online questioning platform with participation of multiple stakeholders including PG TA.</a:t>
            </a:r>
          </a:p>
          <a:p>
            <a:endParaRPr lang="en-US" b="1">
              <a:solidFill>
                <a:schemeClr val="tx1"/>
              </a:solidFill>
              <a:latin typeface="Calibri"/>
              <a:cs typeface="Calibri"/>
            </a:endParaRPr>
          </a:p>
          <a:p>
            <a:pPr marL="342900" indent="-342900">
              <a:buAutoNum type="arabicPeriod"/>
            </a:pPr>
            <a:endParaRPr lang="en-US" b="1">
              <a:solidFill>
                <a:schemeClr val="tx1"/>
              </a:solidFill>
              <a:latin typeface="Calibri"/>
              <a:cs typeface="Calibri"/>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Tree>
    <p:extLst>
      <p:ext uri="{BB962C8B-B14F-4D97-AF65-F5344CB8AC3E}">
        <p14:creationId xmlns:p14="http://schemas.microsoft.com/office/powerpoint/2010/main" val="10243216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dirty="0">
                <a:solidFill>
                  <a:schemeClr val="tx1"/>
                </a:solidFill>
                <a:latin typeface="Calibri"/>
              </a:rPr>
              <a:t>Candidate Ideas:</a:t>
            </a:r>
            <a:endParaRPr lang="en-US" dirty="0">
              <a:solidFill>
                <a:schemeClr val="tx1"/>
              </a:solidFill>
              <a:latin typeface="Calibri"/>
            </a:endParaRPr>
          </a:p>
          <a:p>
            <a:endParaRPr lang="en-US">
              <a:solidFill>
                <a:schemeClr val="tx1"/>
              </a:solidFill>
              <a:latin typeface="Calibri"/>
            </a:endParaRPr>
          </a:p>
          <a:p>
            <a:r>
              <a:rPr lang="en-US" dirty="0">
                <a:solidFill>
                  <a:schemeClr val="tx1"/>
                </a:solidFill>
                <a:latin typeface="Calibri"/>
              </a:rPr>
              <a:t>With the common gaps in mind, we think that these three ideas can bridge the gap between users' needs and existing solutions.</a:t>
            </a:r>
          </a:p>
          <a:p>
            <a:endParaRPr lang="en-US" b="1" dirty="0">
              <a:solidFill>
                <a:schemeClr val="tx1"/>
              </a:solidFill>
              <a:latin typeface="Calibri"/>
            </a:endParaRPr>
          </a:p>
          <a:p>
            <a:r>
              <a:rPr lang="en-US" b="1" dirty="0">
                <a:solidFill>
                  <a:schemeClr val="tx1"/>
                </a:solidFill>
                <a:latin typeface="Calibri"/>
              </a:rPr>
              <a:t>1. Promoting use of Canvas (Canvas session/Canvas guide/rewarding scheme) </a:t>
            </a:r>
          </a:p>
          <a:p>
            <a:r>
              <a:rPr lang="en-US" b="1" dirty="0">
                <a:solidFill>
                  <a:schemeClr val="tx1"/>
                </a:solidFill>
                <a:latin typeface="Calibri"/>
              </a:rPr>
              <a:t>2. Developing one new centralized platform</a:t>
            </a:r>
          </a:p>
          <a:p>
            <a:r>
              <a:rPr lang="en-US" b="1" dirty="0">
                <a:solidFill>
                  <a:schemeClr val="tx1"/>
                </a:solidFill>
                <a:latin typeface="Calibri"/>
              </a:rPr>
              <a:t>3. Incorporating ChatGPT with PG TA answering </a:t>
            </a: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Tree>
    <p:extLst>
      <p:ext uri="{BB962C8B-B14F-4D97-AF65-F5344CB8AC3E}">
        <p14:creationId xmlns:p14="http://schemas.microsoft.com/office/powerpoint/2010/main" val="3193737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endParaRPr lang="en-US">
              <a:solidFill>
                <a:schemeClr val="tx1"/>
              </a:solidFill>
              <a:latin typeface="Calibri"/>
            </a:endParaRPr>
          </a:p>
          <a:p>
            <a:pPr marL="342900" indent="-342900">
              <a:buAutoNum type="arabicPeriod"/>
            </a:pPr>
            <a:r>
              <a:rPr lang="en-US" b="1" dirty="0">
                <a:solidFill>
                  <a:schemeClr val="tx1"/>
                </a:solidFill>
                <a:latin typeface="Calibri"/>
                <a:cs typeface="Calibri"/>
              </a:rPr>
              <a:t>Promoting use of Canvas (Canvas session/Canvas guide/rewarding scheme) </a:t>
            </a:r>
          </a:p>
          <a:p>
            <a:endParaRPr lang="en-US">
              <a:solidFill>
                <a:schemeClr val="tx1"/>
              </a:solidFill>
              <a:latin typeface="Calibri"/>
            </a:endParaRPr>
          </a:p>
          <a:p>
            <a:pPr marL="285750" indent="-285750">
              <a:buFont typeface="Calibri"/>
              <a:buChar char="-"/>
            </a:pPr>
            <a:r>
              <a:rPr lang="en-US" dirty="0">
                <a:solidFill>
                  <a:schemeClr val="tx1"/>
                </a:solidFill>
                <a:latin typeface="Calibri"/>
              </a:rPr>
              <a:t>Canvas has great usage percentage and functionality, but PG TA and UG students are not utilizing this one-in-all platform because they are not familiar with it and have no incentives to learn how to use it.</a:t>
            </a:r>
          </a:p>
          <a:p>
            <a:pPr marL="285750" indent="-285750">
              <a:buFont typeface="Calibri"/>
              <a:buChar char="-"/>
            </a:pPr>
            <a:r>
              <a:rPr lang="en-US" dirty="0">
                <a:solidFill>
                  <a:schemeClr val="tx1"/>
                </a:solidFill>
                <a:latin typeface="Calibri"/>
              </a:rPr>
              <a:t>Therefore, once we can bridge the gap in awareness and willingness for Canvas, we can see that most students will tend to ask in Canvas.</a:t>
            </a:r>
          </a:p>
          <a:p>
            <a:pPr marL="285750" indent="-285750">
              <a:buFont typeface="Calibri"/>
              <a:buChar char="-"/>
            </a:pPr>
            <a:r>
              <a:rPr lang="en-US" dirty="0">
                <a:solidFill>
                  <a:schemeClr val="tx1"/>
                </a:solidFill>
                <a:latin typeface="Calibri"/>
              </a:rPr>
              <a:t>Also, since we realize that TA could potentially be unfamiliar with Canvas functions as well, this promotion can assist PG TA to be more efficient as they answer with Canvas.</a:t>
            </a:r>
          </a:p>
          <a:p>
            <a:pPr marL="285750" indent="-285750">
              <a:buFont typeface="Calibri"/>
              <a:buChar char="-"/>
            </a:pPr>
            <a:r>
              <a:rPr lang="en-US" dirty="0">
                <a:solidFill>
                  <a:schemeClr val="tx1"/>
                </a:solidFill>
                <a:latin typeface="Calibri"/>
              </a:rPr>
              <a:t>Centralizing UG Engineering questions into Canvas with higher efficiency is a promising way to solve our POV.</a:t>
            </a:r>
          </a:p>
          <a:p>
            <a:endParaRPr lang="en-US"/>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Tree>
    <p:extLst>
      <p:ext uri="{BB962C8B-B14F-4D97-AF65-F5344CB8AC3E}">
        <p14:creationId xmlns:p14="http://schemas.microsoft.com/office/powerpoint/2010/main" val="3958838355"/>
      </p:ext>
    </p:extLst>
  </p:cSld>
  <p:clrMapOvr>
    <a:masterClrMapping/>
  </p:clrMapOvr>
  <p:extLst>
    <p:ext uri="{6950BFC3-D8DA-4A85-94F7-54DA5524770B}">
      <p188:commentRel xmlns:p188="http://schemas.microsoft.com/office/powerpoint/2018/8/main" r:id="rId3"/>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a:solidFill>
                  <a:schemeClr val="tx1"/>
                </a:solidFill>
                <a:latin typeface="Calibri"/>
              </a:rPr>
              <a:t>Nodes that can be resolved by this idea:</a:t>
            </a:r>
          </a:p>
          <a:p>
            <a:endParaRPr lang="en-US">
              <a:solidFill>
                <a:schemeClr val="tx1"/>
              </a:solidFill>
              <a:latin typeface="Calibri"/>
            </a:endParaRPr>
          </a:p>
          <a:p>
            <a:pPr marL="285750" indent="-285750">
              <a:buFont typeface="Calibri"/>
              <a:buChar char="-"/>
            </a:pPr>
            <a:r>
              <a:rPr lang="en-US">
                <a:solidFill>
                  <a:schemeClr val="tx1"/>
                </a:solidFill>
                <a:latin typeface="Calibri"/>
              </a:rPr>
              <a:t>Students have used a platform for years and are not adapted to other platforms</a:t>
            </a:r>
          </a:p>
          <a:p>
            <a:pPr marL="285750" indent="-285750">
              <a:buFont typeface="Calibri"/>
              <a:buChar char="-"/>
            </a:pPr>
            <a:r>
              <a:rPr lang="en-US">
                <a:solidFill>
                  <a:schemeClr val="tx1"/>
                </a:solidFill>
                <a:latin typeface="Calibri"/>
              </a:rPr>
              <a:t>Students may wonder about the necessity to change to a new platform</a:t>
            </a:r>
          </a:p>
          <a:p>
            <a:pPr marL="285750" indent="-285750">
              <a:buFont typeface="Calibri"/>
              <a:buChar char="-"/>
            </a:pPr>
            <a:r>
              <a:rPr lang="en-US">
                <a:solidFill>
                  <a:schemeClr val="tx1"/>
                </a:solidFill>
                <a:latin typeface="Calibri"/>
              </a:rPr>
              <a:t>students and TAs may not be familiar with functions on Canvas</a:t>
            </a:r>
          </a:p>
          <a:p>
            <a:pPr marL="285750" indent="-285750">
              <a:buFont typeface="Calibri"/>
              <a:buChar char="-"/>
            </a:pPr>
            <a:r>
              <a:rPr lang="en-US">
                <a:solidFill>
                  <a:schemeClr val="tx1"/>
                </a:solidFill>
                <a:latin typeface="Calibri"/>
              </a:rPr>
              <a:t>Students may need online guide to learn how to use Canvas</a:t>
            </a:r>
          </a:p>
          <a:p>
            <a:pPr marL="285750" indent="-285750">
              <a:buFont typeface="Calibri"/>
              <a:buChar char="-"/>
            </a:pPr>
            <a:r>
              <a:rPr lang="en-US">
                <a:solidFill>
                  <a:schemeClr val="tx1"/>
                </a:solidFill>
                <a:latin typeface="Calibri"/>
              </a:rPr>
              <a:t>Students use other platforms other than Canvas with specific use</a:t>
            </a:r>
          </a:p>
          <a:p>
            <a:pPr marL="285750" indent="-285750">
              <a:buFont typeface="Calibri"/>
              <a:buChar char="-"/>
            </a:pPr>
            <a:r>
              <a:rPr lang="en-US">
                <a:solidFill>
                  <a:schemeClr val="tx1"/>
                </a:solidFill>
                <a:latin typeface="Calibri"/>
              </a:rPr>
              <a:t>Refine Canvas by adding useful features so that more students and TAs can use Canvas</a:t>
            </a:r>
          </a:p>
          <a:p>
            <a:pPr marL="285750" indent="-285750">
              <a:buFont typeface="Calibri"/>
              <a:buChar char="-"/>
            </a:pPr>
            <a:endParaRPr lang="en-US">
              <a:solidFill>
                <a:schemeClr val="tx1"/>
              </a:solidFill>
              <a:latin typeface="Calibri"/>
            </a:endParaRPr>
          </a:p>
          <a:p>
            <a:pPr marL="285750" indent="-285750">
              <a:buFont typeface="Calibri"/>
              <a:buChar char="-"/>
            </a:pPr>
            <a:endParaRPr lang="en-US">
              <a:latin typeface="Calibri"/>
            </a:endParaRPr>
          </a:p>
          <a:p>
            <a:pPr marL="285750" indent="-285750">
              <a:buFont typeface="Calibri"/>
              <a:buChar char="-"/>
            </a:pPr>
            <a:endParaRPr lang="en-US">
              <a:latin typeface="Calibri"/>
            </a:endParaRPr>
          </a:p>
          <a:p>
            <a:pPr marL="285750" indent="-285750">
              <a:buFont typeface="Calibri"/>
              <a:buChar char="-"/>
            </a:pPr>
            <a:endParaRPr lang="en-US">
              <a:latin typeface="Calibri"/>
            </a:endParaRPr>
          </a:p>
          <a:p>
            <a:pPr marL="285750" indent="-285750">
              <a:buFont typeface="Calibri"/>
              <a:buChar char="-"/>
            </a:pPr>
            <a:endParaRPr lang="en-US">
              <a:latin typeface="Calibri"/>
            </a:endParaRPr>
          </a:p>
          <a:p>
            <a:endParaRPr lang="en-US">
              <a:latin typeface="Calibri"/>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
        <p:nvSpPr>
          <p:cNvPr id="4" name="TextBox 3">
            <a:extLst>
              <a:ext uri="{FF2B5EF4-FFF2-40B4-BE49-F238E27FC236}">
                <a16:creationId xmlns:a16="http://schemas.microsoft.com/office/drawing/2014/main" id="{BC906316-94A9-0B79-B4D6-CCA7B26DD6C1}"/>
              </a:ext>
            </a:extLst>
          </p:cNvPr>
          <p:cNvSpPr txBox="1"/>
          <p:nvPr/>
        </p:nvSpPr>
        <p:spPr>
          <a:xfrm>
            <a:off x="203611" y="4066480"/>
            <a:ext cx="430397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rPr>
              <a:t>So, the idea is based on the following categories:</a:t>
            </a:r>
          </a:p>
        </p:txBody>
      </p:sp>
      <p:sp>
        <p:nvSpPr>
          <p:cNvPr id="6" name="Rectangle 5">
            <a:extLst>
              <a:ext uri="{FF2B5EF4-FFF2-40B4-BE49-F238E27FC236}">
                <a16:creationId xmlns:a16="http://schemas.microsoft.com/office/drawing/2014/main" id="{67682780-93B1-009F-DD96-BF3F5634A773}"/>
              </a:ext>
            </a:extLst>
          </p:cNvPr>
          <p:cNvSpPr/>
          <p:nvPr/>
        </p:nvSpPr>
        <p:spPr>
          <a:xfrm>
            <a:off x="2001188" y="4605257"/>
            <a:ext cx="2037521" cy="303019"/>
          </a:xfrm>
          <a:prstGeom prst="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dirty="0">
                <a:latin typeface="Calibri"/>
                <a:ea typeface="Calibri"/>
                <a:cs typeface="Arial"/>
              </a:rPr>
              <a:t>Improvement</a:t>
            </a:r>
          </a:p>
        </p:txBody>
      </p:sp>
      <p:sp>
        <p:nvSpPr>
          <p:cNvPr id="3" name="Rectangle 2">
            <a:extLst>
              <a:ext uri="{FF2B5EF4-FFF2-40B4-BE49-F238E27FC236}">
                <a16:creationId xmlns:a16="http://schemas.microsoft.com/office/drawing/2014/main" id="{146C0309-6B7D-C580-2893-F3D26C1C5854}"/>
              </a:ext>
            </a:extLst>
          </p:cNvPr>
          <p:cNvSpPr/>
          <p:nvPr/>
        </p:nvSpPr>
        <p:spPr>
          <a:xfrm>
            <a:off x="5548800" y="4605257"/>
            <a:ext cx="2037521" cy="303019"/>
          </a:xfrm>
          <a:prstGeom prst="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a:latin typeface="Calibri"/>
                <a:ea typeface="Calibri"/>
                <a:cs typeface="Arial"/>
              </a:rPr>
              <a:t>Tech-Based</a:t>
            </a:r>
          </a:p>
        </p:txBody>
      </p:sp>
    </p:spTree>
    <p:extLst>
      <p:ext uri="{BB962C8B-B14F-4D97-AF65-F5344CB8AC3E}">
        <p14:creationId xmlns:p14="http://schemas.microsoft.com/office/powerpoint/2010/main" val="42391405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sz="1400" b="1">
                <a:latin typeface="Calibri"/>
              </a:rPr>
              <a:t>How this idea tackle the problems of existing solution:</a:t>
            </a:r>
            <a:r>
              <a:rPr lang="en-US" sz="1400">
                <a:latin typeface="Calibri"/>
                <a:ea typeface="Calibri"/>
                <a:cs typeface="Calibri"/>
              </a:rPr>
              <a:t>​</a:t>
            </a:r>
          </a:p>
          <a:p>
            <a:pPr marL="285750" indent="-285750">
              <a:buFont typeface="Calibri"/>
              <a:buChar char="-"/>
            </a:pPr>
            <a:r>
              <a:rPr lang="en-US">
                <a:latin typeface="Calibri"/>
                <a:ea typeface="Calibri"/>
                <a:cs typeface="Calibri"/>
              </a:rPr>
              <a:t>This can prevent people encounter many difficulties when switching to a completely new or unfamiliar platform(s)</a:t>
            </a:r>
          </a:p>
          <a:p>
            <a:pPr marL="285750" indent="-285750">
              <a:buFont typeface="Calibri"/>
              <a:buChar char="-"/>
            </a:pPr>
            <a:r>
              <a:rPr lang="en-US">
                <a:latin typeface="Calibri"/>
                <a:ea typeface="Calibri"/>
                <a:cs typeface="Calibri"/>
              </a:rPr>
              <a:t>UG students no longer need to worry about the consideration of whether they should switch to a new platform anymore</a:t>
            </a:r>
          </a:p>
          <a:p>
            <a:pPr marL="285750" indent="-285750">
              <a:buFont typeface="Calibri"/>
              <a:buChar char="-"/>
            </a:pPr>
            <a:r>
              <a:rPr lang="en-US">
                <a:latin typeface="Calibri"/>
                <a:ea typeface="Calibri"/>
                <a:cs typeface="Calibri"/>
              </a:rPr>
              <a:t>A higher awareness for UG students and TAs to use Canvas as their major learning and education platform, thus increasing the utilization rate of Canvas</a:t>
            </a:r>
          </a:p>
          <a:p>
            <a:pPr marL="285750" indent="-285750">
              <a:buFont typeface="Calibri"/>
              <a:buChar char="-"/>
            </a:pPr>
            <a:r>
              <a:rPr lang="en-US">
                <a:latin typeface="Calibri"/>
                <a:ea typeface="Calibri"/>
                <a:cs typeface="Calibri"/>
              </a:rPr>
              <a:t>The built-in functions inside Canvas can be widely known by more UG students and TAs, such that students can better use those functions more frequently to communicate with TAs</a:t>
            </a:r>
          </a:p>
          <a:p>
            <a:pPr marL="285750" indent="-285750">
              <a:buFont typeface="Calibri"/>
              <a:buChar char="-"/>
            </a:pPr>
            <a:endParaRPr lang="en-US">
              <a:latin typeface="Calibri"/>
              <a:ea typeface="Calibri"/>
              <a:cs typeface="Calibri"/>
            </a:endParaRPr>
          </a:p>
          <a:p>
            <a:pPr marL="285750" indent="-285750">
              <a:buFont typeface="Calibri"/>
              <a:buChar char="-"/>
            </a:pPr>
            <a:endParaRPr lang="en-US">
              <a:latin typeface="Calibri"/>
              <a:ea typeface="Calibri"/>
              <a:cs typeface="Calibri"/>
            </a:endParaRPr>
          </a:p>
          <a:p>
            <a:endParaRPr lang="en-US">
              <a:latin typeface="Calibri"/>
              <a:ea typeface="Calibri"/>
              <a:cs typeface="Calibri"/>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Tree>
    <p:extLst>
      <p:ext uri="{BB962C8B-B14F-4D97-AF65-F5344CB8AC3E}">
        <p14:creationId xmlns:p14="http://schemas.microsoft.com/office/powerpoint/2010/main" val="37428082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endParaRPr lang="en-US" b="1" dirty="0">
              <a:solidFill>
                <a:srgbClr val="BF9D6A"/>
              </a:solidFill>
            </a:endParaRPr>
          </a:p>
          <a:p>
            <a:r>
              <a:rPr lang="en-US" b="1" dirty="0">
                <a:solidFill>
                  <a:schemeClr val="tx1"/>
                </a:solidFill>
                <a:latin typeface="Calibri"/>
              </a:rPr>
              <a:t>2. Developing a new centralized platform </a:t>
            </a:r>
          </a:p>
          <a:p>
            <a:endParaRPr lang="en-US">
              <a:solidFill>
                <a:schemeClr val="tx1"/>
              </a:solidFill>
              <a:latin typeface="Calibri"/>
            </a:endParaRPr>
          </a:p>
          <a:p>
            <a:pPr marL="285750" indent="-285750">
              <a:buFont typeface="Calibri"/>
              <a:buChar char="-"/>
            </a:pPr>
            <a:r>
              <a:rPr lang="en-US" dirty="0">
                <a:solidFill>
                  <a:schemeClr val="tx1"/>
                </a:solidFill>
                <a:latin typeface="Calibri"/>
              </a:rPr>
              <a:t>Each platform (Outlook, Piazza, Discord, etc.) has their own advantages, but also with their weaknesses. However, when used simultaneously, these differences could make it very disorienting to navigate through all the possible questions and answers.</a:t>
            </a:r>
          </a:p>
          <a:p>
            <a:pPr marL="285750" indent="-285750">
              <a:buFont typeface="Calibri"/>
              <a:buChar char="-"/>
            </a:pPr>
            <a:r>
              <a:rPr lang="en-US" dirty="0">
                <a:solidFill>
                  <a:schemeClr val="tx1"/>
                </a:solidFill>
                <a:latin typeface="Calibri"/>
              </a:rPr>
              <a:t>Different students and TAs have different preferences, and as such, many people are not the most willing to compromise for the other party. This results in lack of effective communication.</a:t>
            </a:r>
          </a:p>
          <a:p>
            <a:pPr marL="285750" indent="-285750">
              <a:buFont typeface="Calibri"/>
              <a:buChar char="-"/>
            </a:pPr>
            <a:r>
              <a:rPr lang="en-US" dirty="0">
                <a:solidFill>
                  <a:schemeClr val="tx1"/>
                </a:solidFill>
                <a:latin typeface="Calibri"/>
              </a:rPr>
              <a:t>There is not enough time for anyone to check through all of these platforms at the same time.</a:t>
            </a:r>
          </a:p>
          <a:p>
            <a:pPr marL="285750" indent="-285750">
              <a:buFont typeface="Calibri"/>
              <a:buChar char="-"/>
            </a:pPr>
            <a:r>
              <a:rPr lang="en-US" dirty="0">
                <a:solidFill>
                  <a:schemeClr val="tx1"/>
                </a:solidFill>
                <a:latin typeface="Calibri"/>
              </a:rPr>
              <a:t>Incentivizing the usage of only one platform (based on professor's preference) could streamline and make much more efficient the process of asking questions. This is because there is clarity on how students and TAs should proceed (no confusion).</a:t>
            </a:r>
          </a:p>
          <a:p>
            <a:endParaRPr lang="en-US"/>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Tree>
    <p:extLst>
      <p:ext uri="{BB962C8B-B14F-4D97-AF65-F5344CB8AC3E}">
        <p14:creationId xmlns:p14="http://schemas.microsoft.com/office/powerpoint/2010/main" val="1218187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p:nvPr/>
        </p:nvSpPr>
        <p:spPr>
          <a:xfrm>
            <a:off x="212550" y="965650"/>
            <a:ext cx="8325000" cy="6927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zh-HK" sz="1100" b="1">
                <a:solidFill>
                  <a:schemeClr val="lt1"/>
                </a:solidFill>
              </a:rPr>
              <a:t>Part1: POV &amp; rationale</a:t>
            </a:r>
            <a:endParaRPr b="1">
              <a:solidFill>
                <a:schemeClr val="lt1"/>
              </a:solidFill>
            </a:endParaRPr>
          </a:p>
          <a:p>
            <a:pPr marL="0" lvl="0" indent="0" algn="l" rtl="0">
              <a:spcBef>
                <a:spcPts val="0"/>
              </a:spcBef>
              <a:spcAft>
                <a:spcPts val="0"/>
              </a:spcAft>
              <a:buClr>
                <a:schemeClr val="dk1"/>
              </a:buClr>
              <a:buSzPts val="1100"/>
              <a:buFont typeface="Arial"/>
              <a:buNone/>
            </a:pPr>
            <a:r>
              <a:rPr lang="zh-HK" sz="1100">
                <a:solidFill>
                  <a:schemeClr val="lt1"/>
                </a:solidFill>
              </a:rPr>
              <a:t>Each team selects one POV for your team’s final project. Please elaborate concisely and clearly: why you select this POV, how you reach its final form, and the chains of evidence to support your decision.</a:t>
            </a:r>
            <a:endParaRPr sz="1100">
              <a:solidFill>
                <a:schemeClr val="lt1"/>
              </a:solidFill>
            </a:endParaRPr>
          </a:p>
        </p:txBody>
      </p:sp>
      <p:sp>
        <p:nvSpPr>
          <p:cNvPr id="514" name="Google Shape;514;p54"/>
          <p:cNvSpPr/>
          <p:nvPr/>
        </p:nvSpPr>
        <p:spPr>
          <a:xfrm>
            <a:off x="212261" y="1766046"/>
            <a:ext cx="3459444" cy="995501"/>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sz="1000" b="1">
              <a:solidFill>
                <a:schemeClr val="tx1"/>
              </a:solidFill>
              <a:latin typeface="Calibri"/>
              <a:ea typeface="Calibri"/>
              <a:cs typeface="Calibri"/>
            </a:endParaRPr>
          </a:p>
          <a:p>
            <a:pPr marL="228600" lvl="0" indent="-228600" algn="l" rtl="0">
              <a:spcBef>
                <a:spcPts val="0"/>
              </a:spcBef>
              <a:spcAft>
                <a:spcPts val="0"/>
              </a:spcAft>
              <a:buClr>
                <a:schemeClr val="dk1"/>
              </a:buClr>
              <a:buSzPts val="1100"/>
              <a:buFont typeface="Arial"/>
              <a:buAutoNum type="arabicPeriod"/>
            </a:pPr>
            <a:r>
              <a:rPr lang="en-US" sz="1200" b="1">
                <a:solidFill>
                  <a:schemeClr val="tx1"/>
                </a:solidFill>
                <a:latin typeface="Calibri"/>
                <a:ea typeface="Calibri"/>
                <a:cs typeface="Calibri"/>
                <a:sym typeface="Calibri"/>
              </a:rPr>
              <a:t>PG TA want to save more time on their major tasks (research) because answering students’ questions can be time-consuming.  </a:t>
            </a:r>
            <a:endParaRPr lang="en-US" sz="1200" b="1">
              <a:solidFill>
                <a:schemeClr val="tx1"/>
              </a:solidFill>
              <a:latin typeface="Calibri"/>
              <a:ea typeface="Calibri"/>
              <a:cs typeface="Calibri"/>
            </a:endParaRPr>
          </a:p>
        </p:txBody>
      </p:sp>
      <p:sp>
        <p:nvSpPr>
          <p:cNvPr id="516" name="Google Shape;516;p54"/>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zh-HK" sz="900">
                <a:solidFill>
                  <a:srgbClr val="4B7F73"/>
                </a:solidFill>
              </a:rPr>
              <a:t>1</a:t>
            </a:r>
            <a:endParaRPr sz="900">
              <a:solidFill>
                <a:srgbClr val="4B7F73"/>
              </a:solidFill>
            </a:endParaRPr>
          </a:p>
        </p:txBody>
      </p:sp>
      <p:cxnSp>
        <p:nvCxnSpPr>
          <p:cNvPr id="517" name="Google Shape;517;p54"/>
          <p:cNvCxnSpPr/>
          <p:nvPr/>
        </p:nvCxnSpPr>
        <p:spPr>
          <a:xfrm>
            <a:off x="117475" y="892525"/>
            <a:ext cx="8652300" cy="0"/>
          </a:xfrm>
          <a:prstGeom prst="straightConnector1">
            <a:avLst/>
          </a:prstGeom>
          <a:noFill/>
          <a:ln w="9525" cap="flat" cmpd="sng">
            <a:solidFill>
              <a:srgbClr val="4B7F73"/>
            </a:solidFill>
            <a:prstDash val="solid"/>
            <a:round/>
            <a:headEnd type="none" w="med" len="med"/>
            <a:tailEnd type="none" w="med" len="med"/>
          </a:ln>
        </p:spPr>
      </p:cxnSp>
      <p:sp>
        <p:nvSpPr>
          <p:cNvPr id="518" name="Google Shape;518;p54"/>
          <p:cNvSpPr txBox="1"/>
          <p:nvPr/>
        </p:nvSpPr>
        <p:spPr>
          <a:xfrm>
            <a:off x="4940625" y="517100"/>
            <a:ext cx="4499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000" b="1">
                <a:solidFill>
                  <a:srgbClr val="4B7F73"/>
                </a:solidFill>
              </a:rPr>
              <a:t>Assignment 3: Assignment 3:Cracking through - POV and ideation</a:t>
            </a:r>
            <a:endParaRPr sz="1000" b="1">
              <a:solidFill>
                <a:srgbClr val="4B7F73"/>
              </a:solidFill>
            </a:endParaRPr>
          </a:p>
        </p:txBody>
      </p:sp>
      <p:pic>
        <p:nvPicPr>
          <p:cNvPr id="519" name="Google Shape;519;p54"/>
          <p:cNvPicPr preferRelativeResize="0"/>
          <p:nvPr/>
        </p:nvPicPr>
        <p:blipFill>
          <a:blip r:embed="rId3">
            <a:alphaModFix/>
          </a:blip>
          <a:stretch>
            <a:fillRect/>
          </a:stretch>
        </p:blipFill>
        <p:spPr>
          <a:xfrm>
            <a:off x="127350" y="207700"/>
            <a:ext cx="902600" cy="595950"/>
          </a:xfrm>
          <a:prstGeom prst="rect">
            <a:avLst/>
          </a:prstGeom>
          <a:noFill/>
          <a:ln>
            <a:noFill/>
          </a:ln>
        </p:spPr>
      </p:pic>
      <p:sp>
        <p:nvSpPr>
          <p:cNvPr id="3" name="Google Shape;514;p54">
            <a:extLst>
              <a:ext uri="{FF2B5EF4-FFF2-40B4-BE49-F238E27FC236}">
                <a16:creationId xmlns:a16="http://schemas.microsoft.com/office/drawing/2014/main" id="{D0B687BA-DF98-4636-1096-499482897DD5}"/>
              </a:ext>
            </a:extLst>
          </p:cNvPr>
          <p:cNvSpPr/>
          <p:nvPr/>
        </p:nvSpPr>
        <p:spPr>
          <a:xfrm>
            <a:off x="2547956" y="2875915"/>
            <a:ext cx="3658226" cy="995501"/>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t" anchorCtr="0">
            <a:noAutofit/>
          </a:bodyPr>
          <a:lstStyle/>
          <a:p>
            <a:pPr>
              <a:buClr>
                <a:schemeClr val="dk1"/>
              </a:buClr>
              <a:buSzPts val="1100"/>
            </a:pPr>
            <a:r>
              <a:rPr lang="en-US" sz="1200" b="1">
                <a:solidFill>
                  <a:schemeClr val="tx1"/>
                </a:solidFill>
                <a:latin typeface="Calibri"/>
                <a:ea typeface="Calibri"/>
                <a:cs typeface="Calibri"/>
                <a:sym typeface="Calibri"/>
              </a:rPr>
              <a:t>2.   PG TA thinks that answering students’ questions </a:t>
            </a:r>
            <a:endParaRPr lang="en-US">
              <a:solidFill>
                <a:schemeClr val="tx1"/>
              </a:solidFill>
              <a:ea typeface="Calibri"/>
              <a:sym typeface="Calibri"/>
            </a:endParaRPr>
          </a:p>
          <a:p>
            <a:pPr>
              <a:buSzPts val="1100"/>
            </a:pPr>
            <a:r>
              <a:rPr lang="en-US" sz="1200" b="1">
                <a:solidFill>
                  <a:schemeClr val="tx1"/>
                </a:solidFill>
                <a:latin typeface="Calibri"/>
                <a:ea typeface="Calibri"/>
                <a:cs typeface="Calibri"/>
                <a:sym typeface="Calibri"/>
              </a:rPr>
              <a:t>       is time-consuming because they receive a large </a:t>
            </a:r>
            <a:endParaRPr lang="en-US">
              <a:solidFill>
                <a:schemeClr val="tx1"/>
              </a:solidFill>
              <a:ea typeface="Calibri"/>
              <a:sym typeface="Calibri"/>
            </a:endParaRPr>
          </a:p>
          <a:p>
            <a:pPr>
              <a:buSzPts val="1100"/>
            </a:pPr>
            <a:r>
              <a:rPr lang="en-US" sz="1200" b="1">
                <a:solidFill>
                  <a:schemeClr val="tx1"/>
                </a:solidFill>
                <a:latin typeface="Calibri"/>
                <a:ea typeface="Calibri"/>
                <a:cs typeface="Calibri"/>
                <a:sym typeface="Calibri"/>
              </a:rPr>
              <a:t>       number of questions by UG students outside of </a:t>
            </a:r>
            <a:endParaRPr lang="en-US">
              <a:solidFill>
                <a:schemeClr val="tx1"/>
              </a:solidFill>
              <a:ea typeface="Calibri"/>
              <a:sym typeface="Calibri"/>
            </a:endParaRPr>
          </a:p>
          <a:p>
            <a:pPr>
              <a:buSzPts val="1100"/>
            </a:pPr>
            <a:r>
              <a:rPr lang="en-US" sz="1200" b="1">
                <a:solidFill>
                  <a:schemeClr val="tx1"/>
                </a:solidFill>
                <a:latin typeface="Calibri"/>
                <a:ea typeface="Calibri"/>
                <a:cs typeface="Calibri"/>
                <a:sym typeface="Calibri"/>
              </a:rPr>
              <a:t>       class and these replies can be hard to track.</a:t>
            </a:r>
            <a:endParaRPr lang="en-US">
              <a:solidFill>
                <a:schemeClr val="tx1"/>
              </a:solidFill>
            </a:endParaRPr>
          </a:p>
          <a:p>
            <a:pPr marL="228600" lvl="0" indent="-228600" algn="l">
              <a:spcBef>
                <a:spcPts val="0"/>
              </a:spcBef>
              <a:spcAft>
                <a:spcPts val="0"/>
              </a:spcAft>
              <a:buClr>
                <a:schemeClr val="dk1"/>
              </a:buClr>
              <a:buSzPts val="1100"/>
              <a:buAutoNum type="arabicPeriod"/>
            </a:pPr>
            <a:endParaRPr lang="en-US" sz="1200" b="1">
              <a:solidFill>
                <a:schemeClr val="tx1"/>
              </a:solidFill>
              <a:latin typeface="Calibri"/>
              <a:ea typeface="Calibri"/>
              <a:cs typeface="Calibri"/>
            </a:endParaRPr>
          </a:p>
        </p:txBody>
      </p:sp>
      <p:sp>
        <p:nvSpPr>
          <p:cNvPr id="4" name="Google Shape;514;p54">
            <a:extLst>
              <a:ext uri="{FF2B5EF4-FFF2-40B4-BE49-F238E27FC236}">
                <a16:creationId xmlns:a16="http://schemas.microsoft.com/office/drawing/2014/main" id="{60CEBB57-1281-6887-CF6D-CC683F66BCA3}"/>
              </a:ext>
            </a:extLst>
          </p:cNvPr>
          <p:cNvSpPr/>
          <p:nvPr/>
        </p:nvSpPr>
        <p:spPr>
          <a:xfrm>
            <a:off x="5463435" y="4002351"/>
            <a:ext cx="3459444" cy="920958"/>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t" anchorCtr="0">
            <a:noAutofit/>
          </a:bodyPr>
          <a:lstStyle/>
          <a:p>
            <a:pPr>
              <a:buClr>
                <a:schemeClr val="dk1"/>
              </a:buClr>
              <a:buSzPts val="1100"/>
            </a:pPr>
            <a:r>
              <a:rPr lang="en-US" sz="1200" b="1">
                <a:solidFill>
                  <a:schemeClr val="tx1"/>
                </a:solidFill>
                <a:latin typeface="Calibri"/>
                <a:ea typeface="Calibri"/>
                <a:cs typeface="Calibri"/>
                <a:sym typeface="Calibri"/>
              </a:rPr>
              <a:t>3.   PG TA find these questions hard to track </a:t>
            </a:r>
            <a:endParaRPr lang="en-US">
              <a:solidFill>
                <a:schemeClr val="tx1"/>
              </a:solidFill>
              <a:ea typeface="Calibri"/>
              <a:sym typeface="Calibri"/>
            </a:endParaRPr>
          </a:p>
          <a:p>
            <a:pPr>
              <a:buSzPts val="1100"/>
            </a:pPr>
            <a:r>
              <a:rPr lang="en-US" sz="1200" b="1">
                <a:solidFill>
                  <a:schemeClr val="tx1"/>
                </a:solidFill>
                <a:latin typeface="Calibri"/>
                <a:ea typeface="Calibri"/>
                <a:cs typeface="Calibri"/>
                <a:sym typeface="Calibri"/>
              </a:rPr>
              <a:t>      because there are multiple platforms </a:t>
            </a:r>
            <a:endParaRPr lang="en-US">
              <a:solidFill>
                <a:schemeClr val="tx1"/>
              </a:solidFill>
              <a:ea typeface="Calibri"/>
              <a:sym typeface="Calibri"/>
            </a:endParaRPr>
          </a:p>
          <a:p>
            <a:pPr>
              <a:buSzPts val="1100"/>
            </a:pPr>
            <a:r>
              <a:rPr lang="en-US" sz="1200" b="1">
                <a:solidFill>
                  <a:schemeClr val="tx1"/>
                </a:solidFill>
                <a:latin typeface="Calibri"/>
                <a:ea typeface="Calibri"/>
                <a:cs typeface="Calibri"/>
                <a:sym typeface="Calibri"/>
              </a:rPr>
              <a:t>      (e.g. Outlook, WhatsApp, Telegram, Canvas, </a:t>
            </a:r>
            <a:endParaRPr lang="en-US">
              <a:solidFill>
                <a:schemeClr val="tx1"/>
              </a:solidFill>
              <a:ea typeface="Calibri"/>
              <a:sym typeface="Calibri"/>
            </a:endParaRPr>
          </a:p>
          <a:p>
            <a:pPr>
              <a:buSzPts val="1100"/>
            </a:pPr>
            <a:r>
              <a:rPr lang="en-US" sz="1200" b="1">
                <a:solidFill>
                  <a:schemeClr val="tx1"/>
                </a:solidFill>
                <a:latin typeface="Calibri"/>
                <a:ea typeface="Calibri"/>
                <a:cs typeface="Calibri"/>
                <a:sym typeface="Calibri"/>
              </a:rPr>
              <a:t>       etc.) that UG students use to ask.  </a:t>
            </a:r>
            <a:endParaRPr lang="en-US">
              <a:solidFill>
                <a:schemeClr val="tx1"/>
              </a:solidFill>
            </a:endParaRPr>
          </a:p>
          <a:p>
            <a:pPr marL="228600" lvl="0" indent="-228600" algn="l">
              <a:spcBef>
                <a:spcPts val="0"/>
              </a:spcBef>
              <a:spcAft>
                <a:spcPts val="0"/>
              </a:spcAft>
              <a:buClr>
                <a:schemeClr val="dk1"/>
              </a:buClr>
              <a:buSzPts val="1100"/>
              <a:buAutoNum type="arabicPeriod"/>
            </a:pPr>
            <a:endParaRPr lang="en-US" sz="1200" b="1">
              <a:solidFill>
                <a:schemeClr val="tx1"/>
              </a:solidFill>
              <a:latin typeface="Calibri"/>
              <a:ea typeface="Calibri"/>
              <a:cs typeface="Calibri"/>
            </a:endParaRPr>
          </a:p>
        </p:txBody>
      </p:sp>
      <p:sp>
        <p:nvSpPr>
          <p:cNvPr id="5" name="Arrow: Bent 4">
            <a:extLst>
              <a:ext uri="{FF2B5EF4-FFF2-40B4-BE49-F238E27FC236}">
                <a16:creationId xmlns:a16="http://schemas.microsoft.com/office/drawing/2014/main" id="{E8597753-78BD-AF08-DAFB-1237BA212538}"/>
              </a:ext>
            </a:extLst>
          </p:cNvPr>
          <p:cNvSpPr/>
          <p:nvPr/>
        </p:nvSpPr>
        <p:spPr>
          <a:xfrm flipV="1">
            <a:off x="1557130" y="2878206"/>
            <a:ext cx="894520" cy="778566"/>
          </a:xfrm>
          <a:prstGeom prst="ben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solidFill>
                <a:schemeClr val="tx1"/>
              </a:solidFill>
            </a:endParaRPr>
          </a:p>
        </p:txBody>
      </p:sp>
      <p:sp>
        <p:nvSpPr>
          <p:cNvPr id="6" name="Arrow: Bent 5">
            <a:extLst>
              <a:ext uri="{FF2B5EF4-FFF2-40B4-BE49-F238E27FC236}">
                <a16:creationId xmlns:a16="http://schemas.microsoft.com/office/drawing/2014/main" id="{18100E57-F8D3-E8D7-FFD2-88C89B7A2998}"/>
              </a:ext>
            </a:extLst>
          </p:cNvPr>
          <p:cNvSpPr/>
          <p:nvPr/>
        </p:nvSpPr>
        <p:spPr>
          <a:xfrm flipV="1">
            <a:off x="4497456" y="4004640"/>
            <a:ext cx="894520" cy="778566"/>
          </a:xfrm>
          <a:prstGeom prst="ben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solidFill>
                <a:schemeClr val="tx1"/>
              </a:solidFill>
            </a:endParaRPr>
          </a:p>
        </p:txBody>
      </p:sp>
      <p:sp>
        <p:nvSpPr>
          <p:cNvPr id="8" name="Rectangle 7">
            <a:extLst>
              <a:ext uri="{FF2B5EF4-FFF2-40B4-BE49-F238E27FC236}">
                <a16:creationId xmlns:a16="http://schemas.microsoft.com/office/drawing/2014/main" id="{3C02C6D3-FD77-390D-0431-42420A6457EB}"/>
              </a:ext>
            </a:extLst>
          </p:cNvPr>
          <p:cNvSpPr/>
          <p:nvPr/>
        </p:nvSpPr>
        <p:spPr>
          <a:xfrm>
            <a:off x="6497706" y="1760053"/>
            <a:ext cx="2037521" cy="389283"/>
          </a:xfrm>
          <a:prstGeom prst="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latin typeface="Calibri"/>
                <a:ea typeface="Calibri"/>
                <a:cs typeface="Arial"/>
              </a:rPr>
              <a:t>Iteration Process</a:t>
            </a:r>
            <a:endParaRPr lang="en-US" b="1">
              <a:latin typeface="Calibri"/>
              <a:ea typeface="Calibri"/>
            </a:endParaRPr>
          </a:p>
        </p:txBody>
      </p:sp>
    </p:spTree>
    <p:extLst>
      <p:ext uri="{BB962C8B-B14F-4D97-AF65-F5344CB8AC3E}">
        <p14:creationId xmlns:p14="http://schemas.microsoft.com/office/powerpoint/2010/main" val="33713713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t" anchorCtr="0">
            <a:noAutofit/>
          </a:bodyPr>
          <a:lstStyle/>
          <a:p>
            <a:r>
              <a:rPr lang="en-US">
                <a:solidFill>
                  <a:schemeClr val="tx1"/>
                </a:solidFill>
                <a:latin typeface="Calibri"/>
              </a:rPr>
              <a:t>Nodes that can be resolved by this idea:</a:t>
            </a:r>
          </a:p>
          <a:p>
            <a:endParaRPr lang="en-US">
              <a:solidFill>
                <a:schemeClr val="tx1"/>
              </a:solidFill>
              <a:latin typeface="Calibri"/>
            </a:endParaRPr>
          </a:p>
          <a:p>
            <a:pPr marL="285750" indent="-285750">
              <a:buFont typeface="Calibri"/>
              <a:buChar char="-"/>
            </a:pPr>
            <a:r>
              <a:rPr lang="en-US">
                <a:solidFill>
                  <a:schemeClr val="tx1"/>
                </a:solidFill>
                <a:latin typeface="Calibri"/>
              </a:rPr>
              <a:t>Some platforms are better for specific types of questions</a:t>
            </a:r>
          </a:p>
          <a:p>
            <a:pPr marL="285750" indent="-285750">
              <a:buFont typeface="Calibri"/>
              <a:buChar char="-"/>
            </a:pPr>
            <a:r>
              <a:rPr lang="en-US">
                <a:solidFill>
                  <a:schemeClr val="tx1"/>
                </a:solidFill>
                <a:latin typeface="Calibri"/>
              </a:rPr>
              <a:t>Some platforms may support different features (e.g., support to multimedia and coding, anonymous asking)</a:t>
            </a:r>
          </a:p>
          <a:p>
            <a:pPr marL="285750" indent="-285750">
              <a:buFont typeface="Calibri"/>
              <a:buChar char="-"/>
            </a:pPr>
            <a:r>
              <a:rPr lang="en-US">
                <a:solidFill>
                  <a:schemeClr val="tx1"/>
                </a:solidFill>
                <a:latin typeface="Calibri"/>
              </a:rPr>
              <a:t>Students have different levels of accessibility to different platforms</a:t>
            </a:r>
          </a:p>
          <a:p>
            <a:pPr marL="285750" indent="-285750">
              <a:buFont typeface="Calibri"/>
              <a:buChar char="-"/>
            </a:pPr>
            <a:r>
              <a:rPr lang="en-US">
                <a:solidFill>
                  <a:schemeClr val="tx1"/>
                </a:solidFill>
                <a:latin typeface="Calibri"/>
              </a:rPr>
              <a:t>Some platforms require the registration of the course before use, which should be handled by the course instructor</a:t>
            </a:r>
          </a:p>
          <a:p>
            <a:pPr marL="285750" indent="-285750">
              <a:buFont typeface="Calibri"/>
              <a:buChar char="-"/>
            </a:pPr>
            <a:r>
              <a:rPr lang="en-US">
                <a:solidFill>
                  <a:schemeClr val="tx1"/>
                </a:solidFill>
                <a:latin typeface="Calibri"/>
              </a:rPr>
              <a:t>Some platforms require a subscription to use</a:t>
            </a:r>
          </a:p>
          <a:p>
            <a:pPr marL="285750" indent="-285750">
              <a:buFont typeface="Calibri"/>
              <a:buChar char="-"/>
            </a:pPr>
            <a:r>
              <a:rPr lang="en-US">
                <a:solidFill>
                  <a:schemeClr val="tx1"/>
                </a:solidFill>
                <a:latin typeface="Calibri"/>
              </a:rPr>
              <a:t>Some platforms may seem to be more reliable</a:t>
            </a:r>
          </a:p>
          <a:p>
            <a:pPr marL="285750" indent="-285750">
              <a:buFont typeface="Calibri"/>
              <a:buChar char="-"/>
            </a:pPr>
            <a:r>
              <a:rPr lang="en-US">
                <a:solidFill>
                  <a:schemeClr val="tx1"/>
                </a:solidFill>
                <a:latin typeface="Calibri"/>
              </a:rPr>
              <a:t>Students have used a platform for years and are not adapted to other platforms</a:t>
            </a:r>
          </a:p>
          <a:p>
            <a:pPr marL="285750" indent="-285750">
              <a:buFont typeface="Calibri"/>
              <a:buChar char="-"/>
            </a:pPr>
            <a:r>
              <a:rPr lang="en-US">
                <a:solidFill>
                  <a:schemeClr val="tx1"/>
                </a:solidFill>
                <a:latin typeface="Calibri"/>
              </a:rPr>
              <a:t>Students find some platforms more convenient to use</a:t>
            </a:r>
          </a:p>
          <a:p>
            <a:pPr marL="285750" indent="-285750">
              <a:buFont typeface="Calibri"/>
              <a:buChar char="-"/>
            </a:pPr>
            <a:r>
              <a:rPr lang="en-US">
                <a:solidFill>
                  <a:schemeClr val="tx1"/>
                </a:solidFill>
                <a:latin typeface="Calibri"/>
              </a:rPr>
              <a:t>Students may wonder about the necessity to change to a new platform</a:t>
            </a:r>
          </a:p>
          <a:p>
            <a:pPr marL="285750" indent="-285750">
              <a:buFont typeface="Calibri"/>
              <a:buChar char="-"/>
            </a:pPr>
            <a:r>
              <a:rPr lang="en-US">
                <a:solidFill>
                  <a:schemeClr val="tx1"/>
                </a:solidFill>
                <a:latin typeface="Calibri"/>
              </a:rPr>
              <a:t>… and much more nodes that can be solved by this idea (not listed here due to too many of them)</a:t>
            </a:r>
          </a:p>
          <a:p>
            <a:pPr marL="285750" indent="-285750">
              <a:buFont typeface="Calibri"/>
              <a:buChar char="-"/>
            </a:pPr>
            <a:endParaRPr lang="en-US">
              <a:solidFill>
                <a:schemeClr val="tx1"/>
              </a:solidFill>
              <a:latin typeface="Calibri"/>
            </a:endParaRPr>
          </a:p>
          <a:p>
            <a:endParaRPr lang="en-US">
              <a:solidFill>
                <a:schemeClr val="tx1"/>
              </a:solidFill>
              <a:latin typeface="Calibri"/>
            </a:endParaRPr>
          </a:p>
          <a:p>
            <a:pPr marL="285750" indent="-285750">
              <a:buFont typeface="Calibri"/>
              <a:buChar char="-"/>
            </a:pPr>
            <a:endParaRPr lang="en-US">
              <a:solidFill>
                <a:srgbClr val="BF9D6A"/>
              </a:solidFill>
              <a:latin typeface="Calibri"/>
            </a:endParaRPr>
          </a:p>
          <a:p>
            <a:endParaRPr lang="en-US"/>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
        <p:nvSpPr>
          <p:cNvPr id="4" name="Rectangle 3">
            <a:extLst>
              <a:ext uri="{FF2B5EF4-FFF2-40B4-BE49-F238E27FC236}">
                <a16:creationId xmlns:a16="http://schemas.microsoft.com/office/drawing/2014/main" id="{80CC94CB-520C-40FB-DA85-0A4076A4B5FC}"/>
              </a:ext>
            </a:extLst>
          </p:cNvPr>
          <p:cNvSpPr/>
          <p:nvPr/>
        </p:nvSpPr>
        <p:spPr>
          <a:xfrm>
            <a:off x="804273" y="4585204"/>
            <a:ext cx="2037521" cy="303019"/>
          </a:xfrm>
          <a:prstGeom prst="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a:latin typeface="Calibri"/>
                <a:ea typeface="Calibri"/>
                <a:cs typeface="Arial"/>
              </a:rPr>
              <a:t>Platform Improvement</a:t>
            </a:r>
          </a:p>
        </p:txBody>
      </p:sp>
      <p:sp>
        <p:nvSpPr>
          <p:cNvPr id="5" name="Rectangle 4">
            <a:extLst>
              <a:ext uri="{FF2B5EF4-FFF2-40B4-BE49-F238E27FC236}">
                <a16:creationId xmlns:a16="http://schemas.microsoft.com/office/drawing/2014/main" id="{9A560D63-0706-F9EB-E624-533091916DCD}"/>
              </a:ext>
            </a:extLst>
          </p:cNvPr>
          <p:cNvSpPr/>
          <p:nvPr/>
        </p:nvSpPr>
        <p:spPr>
          <a:xfrm>
            <a:off x="3575508" y="4595987"/>
            <a:ext cx="2037521" cy="313802"/>
          </a:xfrm>
          <a:prstGeom prst="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a:latin typeface="Calibri"/>
                <a:ea typeface="Calibri"/>
                <a:cs typeface="Arial"/>
              </a:rPr>
              <a:t>Platform Innovation</a:t>
            </a:r>
          </a:p>
        </p:txBody>
      </p:sp>
      <p:sp>
        <p:nvSpPr>
          <p:cNvPr id="6" name="Rectangle 5">
            <a:extLst>
              <a:ext uri="{FF2B5EF4-FFF2-40B4-BE49-F238E27FC236}">
                <a16:creationId xmlns:a16="http://schemas.microsoft.com/office/drawing/2014/main" id="{AFA55688-E032-7C2B-3C6F-8D1FD3171510}"/>
              </a:ext>
            </a:extLst>
          </p:cNvPr>
          <p:cNvSpPr/>
          <p:nvPr/>
        </p:nvSpPr>
        <p:spPr>
          <a:xfrm>
            <a:off x="6260480" y="4585204"/>
            <a:ext cx="2037521" cy="303019"/>
          </a:xfrm>
          <a:prstGeom prst="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a:latin typeface="Calibri"/>
                <a:ea typeface="Calibri"/>
                <a:cs typeface="Arial"/>
              </a:rPr>
              <a:t>Tech-Based</a:t>
            </a:r>
          </a:p>
        </p:txBody>
      </p:sp>
      <p:sp>
        <p:nvSpPr>
          <p:cNvPr id="7" name="TextBox 6">
            <a:extLst>
              <a:ext uri="{FF2B5EF4-FFF2-40B4-BE49-F238E27FC236}">
                <a16:creationId xmlns:a16="http://schemas.microsoft.com/office/drawing/2014/main" id="{EEA5E5D8-9668-869A-F197-1DC9F547B821}"/>
              </a:ext>
            </a:extLst>
          </p:cNvPr>
          <p:cNvSpPr txBox="1"/>
          <p:nvPr/>
        </p:nvSpPr>
        <p:spPr>
          <a:xfrm>
            <a:off x="263769" y="4246954"/>
            <a:ext cx="430397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rPr>
              <a:t>So, the idea is based on the following categories:</a:t>
            </a:r>
          </a:p>
        </p:txBody>
      </p:sp>
    </p:spTree>
    <p:extLst>
      <p:ext uri="{BB962C8B-B14F-4D97-AF65-F5344CB8AC3E}">
        <p14:creationId xmlns:p14="http://schemas.microsoft.com/office/powerpoint/2010/main" val="1355438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t" anchorCtr="0">
            <a:noAutofit/>
          </a:bodyPr>
          <a:lstStyle/>
          <a:p>
            <a:r>
              <a:rPr lang="en-US" b="1">
                <a:solidFill>
                  <a:schemeClr val="tx1"/>
                </a:solidFill>
                <a:latin typeface="Calibri"/>
              </a:rPr>
              <a:t>How this idea tackle the problems of existing solution:</a:t>
            </a:r>
          </a:p>
          <a:p>
            <a:pPr marL="285750" indent="-285750">
              <a:buFont typeface="Calibri"/>
              <a:buChar char="-"/>
            </a:pPr>
            <a:r>
              <a:rPr lang="en-US">
                <a:solidFill>
                  <a:schemeClr val="tx1"/>
                </a:solidFill>
                <a:latin typeface="Calibri"/>
              </a:rPr>
              <a:t>Since it is a new platform, it would not have a preconceived notion to people of being only usable for one thing (Canvas: only known/used by many as the platform to check for material, homework and grades).</a:t>
            </a:r>
          </a:p>
          <a:p>
            <a:pPr marL="285750" indent="-285750">
              <a:buFont typeface="Calibri"/>
              <a:buChar char="-"/>
            </a:pPr>
            <a:r>
              <a:rPr lang="en-US">
                <a:solidFill>
                  <a:schemeClr val="tx1"/>
                </a:solidFill>
                <a:latin typeface="Calibri"/>
              </a:rPr>
              <a:t>It is free to use and does not have any perks hidden behind a paywall/subscription (Piazza, Discord, etc.)</a:t>
            </a:r>
            <a:endParaRPr lang="en-US">
              <a:solidFill>
                <a:schemeClr val="tx1"/>
              </a:solidFill>
            </a:endParaRPr>
          </a:p>
          <a:p>
            <a:pPr marL="285750" indent="-285750">
              <a:buFont typeface="Calibri"/>
              <a:buChar char="-"/>
            </a:pPr>
            <a:r>
              <a:rPr lang="en-US">
                <a:solidFill>
                  <a:schemeClr val="tx1"/>
                </a:solidFill>
                <a:latin typeface="Calibri"/>
              </a:rPr>
              <a:t>It allows for greater discussion to be held: not only one-time done, and can be more than just one-on-one to have faster response and greater number of inputs, collective learning (Answering platforms, like </a:t>
            </a:r>
            <a:r>
              <a:rPr lang="en-US" err="1">
                <a:solidFill>
                  <a:schemeClr val="tx1"/>
                </a:solidFill>
                <a:latin typeface="Calibri"/>
              </a:rPr>
              <a:t>Slido</a:t>
            </a:r>
            <a:r>
              <a:rPr lang="en-US">
                <a:solidFill>
                  <a:schemeClr val="tx1"/>
                </a:solidFill>
                <a:latin typeface="Calibri"/>
              </a:rPr>
              <a:t>, do not allow for further conversation)</a:t>
            </a:r>
          </a:p>
          <a:p>
            <a:pPr marL="285750" indent="-285750">
              <a:buFont typeface="Calibri"/>
              <a:buChar char="-"/>
            </a:pPr>
            <a:r>
              <a:rPr lang="en-US">
                <a:solidFill>
                  <a:schemeClr val="tx1"/>
                </a:solidFill>
                <a:latin typeface="Calibri"/>
              </a:rPr>
              <a:t>It uses familiar features from these different platforms, making it an easier transition for the different users.</a:t>
            </a:r>
          </a:p>
          <a:p>
            <a:pPr marL="285750" indent="-285750">
              <a:buFont typeface="Calibri"/>
              <a:buChar char="-"/>
            </a:pPr>
            <a:endParaRPr lang="en-US">
              <a:solidFill>
                <a:schemeClr val="tx1"/>
              </a:solidFill>
              <a:latin typeface="Calibri"/>
            </a:endParaRPr>
          </a:p>
          <a:p>
            <a:r>
              <a:rPr lang="en-US" b="1">
                <a:solidFill>
                  <a:schemeClr val="tx1"/>
                </a:solidFill>
                <a:latin typeface="Calibri"/>
              </a:rPr>
              <a:t>Our centralized platform can also:</a:t>
            </a:r>
          </a:p>
          <a:p>
            <a:pPr marL="285750" indent="-285750">
              <a:buFont typeface="Calibri"/>
              <a:buChar char="-"/>
            </a:pPr>
            <a:r>
              <a:rPr lang="en-US">
                <a:solidFill>
                  <a:schemeClr val="tx1"/>
                </a:solidFill>
                <a:latin typeface="Calibri"/>
              </a:rPr>
              <a:t>Give a complete using tutorial for first-time usage, adding to its goal of being accessible.</a:t>
            </a:r>
          </a:p>
          <a:p>
            <a:pPr marL="285750" indent="-285750">
              <a:buFont typeface="Calibri"/>
              <a:buChar char="-"/>
            </a:pPr>
            <a:r>
              <a:rPr lang="en-US">
                <a:solidFill>
                  <a:schemeClr val="tx1"/>
                </a:solidFill>
                <a:latin typeface="Calibri"/>
              </a:rPr>
              <a:t>Come with a pdf usage tutorial, allowing student to learn how to use the platform if they forget how to use anything</a:t>
            </a:r>
          </a:p>
          <a:p>
            <a:pPr marL="285750" indent="-285750">
              <a:buFont typeface="Calibri"/>
              <a:buChar char="-"/>
            </a:pPr>
            <a:r>
              <a:rPr lang="en-US">
                <a:solidFill>
                  <a:schemeClr val="tx1"/>
                </a:solidFill>
                <a:latin typeface="Calibri"/>
              </a:rPr>
              <a:t>Our platform is completely free for HKUST students and teaching staff (reducing reluctance to use)</a:t>
            </a:r>
          </a:p>
          <a:p>
            <a:pPr marL="285750" indent="-285750">
              <a:buFont typeface="Calibri"/>
              <a:buChar char="-"/>
            </a:pPr>
            <a:r>
              <a:rPr lang="en-US">
                <a:solidFill>
                  <a:schemeClr val="tx1"/>
                </a:solidFill>
                <a:latin typeface="Calibri"/>
              </a:rPr>
              <a:t>"Further conversation" feature is enabled for student to ask any further questions to TA or professors at the quickest speed</a:t>
            </a:r>
          </a:p>
          <a:p>
            <a:pPr marL="342900" indent="-342900">
              <a:buFont typeface="Arial"/>
              <a:buAutoNum type="arabicPeriod"/>
            </a:pPr>
            <a:endParaRPr lang="en-US">
              <a:solidFill>
                <a:srgbClr val="BF9D6A"/>
              </a:solidFill>
            </a:endParaRPr>
          </a:p>
          <a:p>
            <a:pPr marL="285750" indent="-285750">
              <a:buFont typeface="Calibri"/>
              <a:buChar char="-"/>
            </a:pPr>
            <a:endParaRPr lang="en-US">
              <a:solidFill>
                <a:srgbClr val="BF9D6A"/>
              </a:solidFill>
            </a:endParaRPr>
          </a:p>
          <a:p>
            <a:endParaRPr lang="en-US"/>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Tree>
    <p:extLst>
      <p:ext uri="{BB962C8B-B14F-4D97-AF65-F5344CB8AC3E}">
        <p14:creationId xmlns:p14="http://schemas.microsoft.com/office/powerpoint/2010/main" val="4842183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endParaRPr lang="en-US">
              <a:solidFill>
                <a:srgbClr val="BF9D6A"/>
              </a:solidFill>
            </a:endParaRPr>
          </a:p>
          <a:p>
            <a:r>
              <a:rPr lang="en-US" b="1" dirty="0">
                <a:solidFill>
                  <a:schemeClr val="tx1"/>
                </a:solidFill>
                <a:latin typeface="Calibri"/>
                <a:ea typeface="Calibri"/>
                <a:cs typeface="Calibri"/>
              </a:rPr>
              <a:t>3. Incorporating ChatGPT with PG TA answering </a:t>
            </a:r>
            <a:endParaRPr lang="en-US" b="1" dirty="0">
              <a:solidFill>
                <a:schemeClr val="tx1"/>
              </a:solidFill>
            </a:endParaRPr>
          </a:p>
          <a:p>
            <a:endParaRPr lang="en-US">
              <a:solidFill>
                <a:schemeClr val="tx1"/>
              </a:solidFill>
              <a:latin typeface="Calibri"/>
            </a:endParaRPr>
          </a:p>
          <a:p>
            <a:pPr marL="285750" indent="-285750">
              <a:buFont typeface="Calibri"/>
              <a:buChar char="-"/>
            </a:pPr>
            <a:r>
              <a:rPr lang="en-US" dirty="0">
                <a:solidFill>
                  <a:schemeClr val="tx1"/>
                </a:solidFill>
                <a:latin typeface="Calibri"/>
              </a:rPr>
              <a:t>ChatGPT is much preferred by students due to its instantaneous nature, and as a result, would more likely lead to higher usage rate if it was standardized as the main platform of questioning.</a:t>
            </a:r>
          </a:p>
          <a:p>
            <a:pPr marL="285750" indent="-285750">
              <a:buFont typeface="Calibri"/>
              <a:buChar char="-"/>
            </a:pPr>
            <a:r>
              <a:rPr lang="en-US" dirty="0">
                <a:solidFill>
                  <a:schemeClr val="tx1"/>
                </a:solidFill>
                <a:latin typeface="Calibri"/>
              </a:rPr>
              <a:t>This is the most beneficial approach for PG TA because it would lower their </a:t>
            </a:r>
            <a:r>
              <a:rPr lang="en-US">
                <a:solidFill>
                  <a:schemeClr val="tx1"/>
                </a:solidFill>
                <a:latin typeface="Calibri"/>
              </a:rPr>
              <a:t>workload </a:t>
            </a:r>
            <a:r>
              <a:rPr lang="en-US" dirty="0">
                <a:solidFill>
                  <a:schemeClr val="tx1"/>
                </a:solidFill>
                <a:latin typeface="Calibri"/>
              </a:rPr>
              <a:t>quite drastically</a:t>
            </a:r>
            <a:r>
              <a:rPr lang="en-US">
                <a:solidFill>
                  <a:schemeClr val="tx1"/>
                </a:solidFill>
                <a:latin typeface="Calibri"/>
              </a:rPr>
              <a:t> (thinking time).</a:t>
            </a:r>
            <a:endParaRPr lang="en-US" dirty="0">
              <a:solidFill>
                <a:schemeClr val="tx1"/>
              </a:solidFill>
              <a:latin typeface="Calibri"/>
            </a:endParaRPr>
          </a:p>
          <a:p>
            <a:pPr marL="285750" indent="-285750">
              <a:buFont typeface="Calibri"/>
              <a:buChar char="-"/>
            </a:pPr>
            <a:r>
              <a:rPr lang="en-US" dirty="0">
                <a:solidFill>
                  <a:schemeClr val="tx1"/>
                </a:solidFill>
                <a:latin typeface="Calibri"/>
              </a:rPr>
              <a:t>The problem of potential wrong answers could perhaps be tackled by having PG TA </a:t>
            </a:r>
            <a:r>
              <a:rPr lang="en-US">
                <a:solidFill>
                  <a:schemeClr val="tx1"/>
                </a:solidFill>
                <a:latin typeface="Calibri"/>
              </a:rPr>
              <a:t>reading the questions first and then writing short bullet points of the answer which are to be given as prompts to ChatGPT. ChatGPT elaborates on these prompts, and once verified, the PG TA can send this answer back to students with faster efficiency.</a:t>
            </a:r>
            <a:endParaRPr lang="en-US" dirty="0">
              <a:solidFill>
                <a:schemeClr val="tx1"/>
              </a:solidFill>
              <a:latin typeface="Calibri"/>
            </a:endParaRPr>
          </a:p>
          <a:p>
            <a:pPr marL="285750" indent="-285750">
              <a:buFont typeface="Calibri"/>
              <a:buChar char="-"/>
            </a:pPr>
            <a:r>
              <a:rPr lang="en-US" dirty="0">
                <a:solidFill>
                  <a:schemeClr val="tx1"/>
                </a:solidFill>
                <a:latin typeface="Calibri"/>
              </a:rPr>
              <a:t>To ensure that TAs could immediately </a:t>
            </a:r>
            <a:r>
              <a:rPr lang="en-US">
                <a:solidFill>
                  <a:schemeClr val="tx1"/>
                </a:solidFill>
                <a:latin typeface="Calibri"/>
              </a:rPr>
              <a:t>answer and </a:t>
            </a:r>
            <a:r>
              <a:rPr lang="en-US" dirty="0">
                <a:solidFill>
                  <a:schemeClr val="tx1"/>
                </a:solidFill>
                <a:latin typeface="Calibri"/>
              </a:rPr>
              <a:t>verify these conversations, reducing risk of misinformation, this ChatGPT service could be limited to particular sessions throughout the week (replacing help desk time).</a:t>
            </a:r>
          </a:p>
          <a:p>
            <a:pPr marL="285750" indent="-285750">
              <a:buFont typeface="Calibri"/>
              <a:buChar char="-"/>
            </a:pPr>
            <a:r>
              <a:rPr lang="en-US" dirty="0">
                <a:solidFill>
                  <a:schemeClr val="tx1"/>
                </a:solidFill>
                <a:latin typeface="Calibri"/>
              </a:rPr>
              <a:t>This </a:t>
            </a:r>
            <a:r>
              <a:rPr lang="en-US">
                <a:solidFill>
                  <a:schemeClr val="tx1"/>
                </a:solidFill>
                <a:latin typeface="Calibri"/>
              </a:rPr>
              <a:t>somewhat assistant-like usage of ChatGPT for PG TA might</a:t>
            </a:r>
            <a:r>
              <a:rPr lang="en-US" dirty="0">
                <a:solidFill>
                  <a:schemeClr val="tx1"/>
                </a:solidFill>
                <a:latin typeface="Calibri"/>
              </a:rPr>
              <a:t> be a worthwhile consideration for a solution to this POV.</a:t>
            </a:r>
          </a:p>
          <a:p>
            <a:endParaRPr lang="en-US"/>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Tree>
    <p:extLst>
      <p:ext uri="{BB962C8B-B14F-4D97-AF65-F5344CB8AC3E}">
        <p14:creationId xmlns:p14="http://schemas.microsoft.com/office/powerpoint/2010/main" val="31979560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t" anchorCtr="0">
            <a:noAutofit/>
          </a:bodyPr>
          <a:lstStyle/>
          <a:p>
            <a:r>
              <a:rPr lang="en-US" dirty="0">
                <a:solidFill>
                  <a:schemeClr val="tx1"/>
                </a:solidFill>
                <a:latin typeface="Calibri"/>
              </a:rPr>
              <a:t>Nodes that can be resolved by this idea:</a:t>
            </a:r>
          </a:p>
          <a:p>
            <a:endParaRPr lang="en-US" b="1" dirty="0">
              <a:solidFill>
                <a:schemeClr val="tx1"/>
              </a:solidFill>
              <a:latin typeface="Calibri"/>
            </a:endParaRPr>
          </a:p>
          <a:p>
            <a:pPr marL="285750" indent="-285750">
              <a:buFont typeface="Calibri"/>
              <a:buChar char="-"/>
            </a:pPr>
            <a:r>
              <a:rPr lang="en-US" dirty="0">
                <a:solidFill>
                  <a:schemeClr val="tx1"/>
                </a:solidFill>
                <a:latin typeface="Calibri"/>
              </a:rPr>
              <a:t>AI chatbot</a:t>
            </a:r>
          </a:p>
          <a:p>
            <a:pPr marL="285750" indent="-285750">
              <a:buFont typeface="Calibri"/>
              <a:buChar char="-"/>
            </a:pPr>
            <a:r>
              <a:rPr lang="en-US" dirty="0">
                <a:solidFill>
                  <a:schemeClr val="tx1"/>
                </a:solidFill>
                <a:latin typeface="Calibri"/>
              </a:rPr>
              <a:t>Use efficient format to ask </a:t>
            </a:r>
            <a:r>
              <a:rPr lang="en-US" dirty="0" err="1">
                <a:solidFill>
                  <a:schemeClr val="tx1"/>
                </a:solidFill>
                <a:latin typeface="Calibri"/>
              </a:rPr>
              <a:t>GenAI</a:t>
            </a:r>
            <a:r>
              <a:rPr lang="en-US" dirty="0">
                <a:solidFill>
                  <a:schemeClr val="tx1"/>
                </a:solidFill>
                <a:latin typeface="Calibri"/>
              </a:rPr>
              <a:t> chatbot questions</a:t>
            </a:r>
          </a:p>
          <a:p>
            <a:pPr marL="285750" indent="-285750">
              <a:buFont typeface="Calibri"/>
              <a:buChar char="-"/>
            </a:pPr>
            <a:r>
              <a:rPr lang="en-US" dirty="0">
                <a:solidFill>
                  <a:schemeClr val="tx1"/>
                </a:solidFill>
                <a:latin typeface="Calibri"/>
              </a:rPr>
              <a:t>Students can reduce their time</a:t>
            </a:r>
          </a:p>
          <a:p>
            <a:pPr marL="285750" indent="-285750">
              <a:buFont typeface="Calibri"/>
              <a:buChar char="-"/>
            </a:pPr>
            <a:r>
              <a:rPr lang="en-US" dirty="0">
                <a:solidFill>
                  <a:schemeClr val="tx1"/>
                </a:solidFill>
                <a:latin typeface="Calibri"/>
              </a:rPr>
              <a:t>Students can get desired answers</a:t>
            </a:r>
          </a:p>
          <a:p>
            <a:pPr marL="285750" indent="-285750">
              <a:buFont typeface="Calibri"/>
              <a:buChar char="-"/>
            </a:pPr>
            <a:r>
              <a:rPr lang="en-US" dirty="0">
                <a:solidFill>
                  <a:schemeClr val="tx1"/>
                </a:solidFill>
                <a:latin typeface="Calibri"/>
              </a:rPr>
              <a:t>Students can ask many questions at once</a:t>
            </a:r>
          </a:p>
          <a:p>
            <a:pPr marL="285750" indent="-285750">
              <a:buFont typeface="Calibri"/>
              <a:buChar char="-"/>
            </a:pPr>
            <a:r>
              <a:rPr lang="en-US" dirty="0">
                <a:solidFill>
                  <a:schemeClr val="tx1"/>
                </a:solidFill>
                <a:latin typeface="Calibri"/>
              </a:rPr>
              <a:t>Ask questions after lectures or tutorials</a:t>
            </a:r>
          </a:p>
          <a:p>
            <a:pPr marL="285750" indent="-285750">
              <a:buFont typeface="Calibri"/>
              <a:buChar char="-"/>
            </a:pPr>
            <a:r>
              <a:rPr lang="en-US" dirty="0">
                <a:solidFill>
                  <a:schemeClr val="tx1"/>
                </a:solidFill>
                <a:latin typeface="Calibri"/>
              </a:rPr>
              <a:t>Both TA and students do not need to commit additional time for questions</a:t>
            </a:r>
          </a:p>
          <a:p>
            <a:pPr marL="285750" indent="-285750">
              <a:buFont typeface="Calibri"/>
              <a:buChar char="-"/>
            </a:pPr>
            <a:r>
              <a:rPr lang="en-US" dirty="0">
                <a:solidFill>
                  <a:schemeClr val="tx1"/>
                </a:solidFill>
                <a:latin typeface="Calibri"/>
              </a:rPr>
              <a:t>No language barrier</a:t>
            </a:r>
          </a:p>
          <a:p>
            <a:pPr marL="285750" indent="-285750">
              <a:buFont typeface="Calibri"/>
              <a:buChar char="-"/>
            </a:pPr>
            <a:r>
              <a:rPr lang="en-US" dirty="0">
                <a:solidFill>
                  <a:schemeClr val="tx1"/>
                </a:solidFill>
                <a:latin typeface="Calibri"/>
              </a:rPr>
              <a:t>Students do not find it comfortable asking the question during class</a:t>
            </a:r>
          </a:p>
          <a:p>
            <a:pPr marL="285750" indent="-285750">
              <a:buFont typeface="Calibri"/>
              <a:buChar char="-"/>
            </a:pPr>
            <a:r>
              <a:rPr lang="en-US" dirty="0">
                <a:solidFill>
                  <a:schemeClr val="tx1"/>
                </a:solidFill>
                <a:latin typeface="Calibri"/>
                <a:cs typeface="Calibri"/>
              </a:rPr>
              <a:t>… and much more nodes that can be solved by this idea (not listed here due to too many nodes)</a:t>
            </a:r>
            <a:endParaRPr lang="en-US" dirty="0" err="1">
              <a:solidFill>
                <a:schemeClr val="tx1"/>
              </a:solidFill>
              <a:latin typeface="Calibri"/>
            </a:endParaRPr>
          </a:p>
          <a:p>
            <a:pPr marL="285750" indent="-285750">
              <a:buFont typeface="Calibri"/>
              <a:buChar char="-"/>
            </a:pPr>
            <a:endParaRPr lang="en-US" dirty="0">
              <a:latin typeface="Calibri"/>
            </a:endParaRPr>
          </a:p>
          <a:p>
            <a:pPr marL="285750" indent="-285750">
              <a:buFont typeface="Calibri"/>
              <a:buChar char="-"/>
            </a:pPr>
            <a:endParaRPr lang="en-US" dirty="0">
              <a:latin typeface="Calibri"/>
            </a:endParaRPr>
          </a:p>
          <a:p>
            <a:pPr marL="285750" indent="-285750">
              <a:buFont typeface="Calibri"/>
              <a:buChar char="-"/>
            </a:pPr>
            <a:endParaRPr lang="en-US" dirty="0">
              <a:latin typeface="Calibri"/>
            </a:endParaRPr>
          </a:p>
          <a:p>
            <a:pPr marL="285750" indent="-285750">
              <a:buFont typeface="Calibri"/>
              <a:buChar char="-"/>
            </a:pPr>
            <a:endParaRPr lang="en-US" dirty="0">
              <a:latin typeface="Calibri"/>
            </a:endParaRPr>
          </a:p>
          <a:p>
            <a:pPr marL="285750" indent="-285750">
              <a:buFont typeface="Calibri"/>
              <a:buChar char="-"/>
            </a:pPr>
            <a:endParaRPr lang="en-US">
              <a:latin typeface="Calibri"/>
            </a:endParaRPr>
          </a:p>
          <a:p>
            <a:endParaRPr lang="en-US">
              <a:latin typeface="Calibri"/>
            </a:endParaRPr>
          </a:p>
          <a:p>
            <a:pPr marL="285750" indent="-285750">
              <a:buFont typeface="Calibri"/>
              <a:buChar char="-"/>
            </a:pPr>
            <a:endParaRPr lang="en-US">
              <a:solidFill>
                <a:srgbClr val="BF9D6A"/>
              </a:solidFill>
              <a:latin typeface="Calibri"/>
            </a:endParaRPr>
          </a:p>
          <a:p>
            <a:endParaRPr lang="en-US"/>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
        <p:nvSpPr>
          <p:cNvPr id="4" name="Rectangle 3">
            <a:extLst>
              <a:ext uri="{FF2B5EF4-FFF2-40B4-BE49-F238E27FC236}">
                <a16:creationId xmlns:a16="http://schemas.microsoft.com/office/drawing/2014/main" id="{80CC94CB-520C-40FB-DA85-0A4076A4B5FC}"/>
              </a:ext>
            </a:extLst>
          </p:cNvPr>
          <p:cNvSpPr/>
          <p:nvPr/>
        </p:nvSpPr>
        <p:spPr>
          <a:xfrm>
            <a:off x="1838416" y="4585204"/>
            <a:ext cx="2037521" cy="303019"/>
          </a:xfrm>
          <a:prstGeom prst="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dirty="0">
                <a:latin typeface="Calibri"/>
                <a:ea typeface="Calibri"/>
                <a:cs typeface="Arial"/>
              </a:rPr>
              <a:t>TA-related</a:t>
            </a:r>
          </a:p>
        </p:txBody>
      </p:sp>
      <p:sp>
        <p:nvSpPr>
          <p:cNvPr id="6" name="Rectangle 5">
            <a:extLst>
              <a:ext uri="{FF2B5EF4-FFF2-40B4-BE49-F238E27FC236}">
                <a16:creationId xmlns:a16="http://schemas.microsoft.com/office/drawing/2014/main" id="{AFA55688-E032-7C2B-3C6F-8D1FD3171510}"/>
              </a:ext>
            </a:extLst>
          </p:cNvPr>
          <p:cNvSpPr/>
          <p:nvPr/>
        </p:nvSpPr>
        <p:spPr>
          <a:xfrm>
            <a:off x="5498480" y="4521704"/>
            <a:ext cx="2037521" cy="303019"/>
          </a:xfrm>
          <a:prstGeom prst="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a:latin typeface="Calibri"/>
                <a:ea typeface="Calibri"/>
                <a:cs typeface="Arial"/>
              </a:rPr>
              <a:t>Tech-Based</a:t>
            </a:r>
          </a:p>
        </p:txBody>
      </p:sp>
      <p:sp>
        <p:nvSpPr>
          <p:cNvPr id="7" name="TextBox 6">
            <a:extLst>
              <a:ext uri="{FF2B5EF4-FFF2-40B4-BE49-F238E27FC236}">
                <a16:creationId xmlns:a16="http://schemas.microsoft.com/office/drawing/2014/main" id="{EEA5E5D8-9668-869A-F197-1DC9F547B821}"/>
              </a:ext>
            </a:extLst>
          </p:cNvPr>
          <p:cNvSpPr txBox="1"/>
          <p:nvPr/>
        </p:nvSpPr>
        <p:spPr>
          <a:xfrm>
            <a:off x="263769" y="4246954"/>
            <a:ext cx="430397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rPr>
              <a:t>So, the idea is based on the following categories:</a:t>
            </a:r>
          </a:p>
        </p:txBody>
      </p:sp>
    </p:spTree>
    <p:extLst>
      <p:ext uri="{BB962C8B-B14F-4D97-AF65-F5344CB8AC3E}">
        <p14:creationId xmlns:p14="http://schemas.microsoft.com/office/powerpoint/2010/main" val="3300248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7"/>
          <p:cNvSpPr txBox="1"/>
          <p:nvPr/>
        </p:nvSpPr>
        <p:spPr>
          <a:xfrm>
            <a:off x="114481" y="439338"/>
            <a:ext cx="70389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Conduct background research on existing solutions for this POV. Understand their strength and weakness. Do these solutions solve your POV? If not, why? What are missing? Please concisely summarize your findings and thoughts. This is to help you understand deeper the POV and to give you inspirations.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43" name="Google Shape;543;p57"/>
          <p:cNvSpPr/>
          <p:nvPr/>
        </p:nvSpPr>
        <p:spPr>
          <a:xfrm>
            <a:off x="204650" y="1271700"/>
            <a:ext cx="8718900" cy="3636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r>
              <a:rPr lang="en-US" b="1">
                <a:solidFill>
                  <a:schemeClr val="tx1"/>
                </a:solidFill>
                <a:latin typeface="Calibri"/>
              </a:rPr>
              <a:t>How this idea tackle the problems of existing solution:</a:t>
            </a:r>
          </a:p>
          <a:p>
            <a:pPr marL="285750" indent="-285750">
              <a:buFont typeface="Calibri"/>
              <a:buChar char="-"/>
            </a:pPr>
            <a:r>
              <a:rPr lang="en-US">
                <a:solidFill>
                  <a:schemeClr val="tx1"/>
                </a:solidFill>
                <a:latin typeface="Calibri"/>
              </a:rPr>
              <a:t>It is still allowing for students to use their preferred platforms (not disincentivizing students; reduced quality of study), but still reduces the workload and time spent by PG TA.</a:t>
            </a:r>
            <a:endParaRPr lang="en-US" b="1">
              <a:solidFill>
                <a:schemeClr val="tx1"/>
              </a:solidFill>
              <a:latin typeface="Calibri"/>
            </a:endParaRPr>
          </a:p>
          <a:p>
            <a:pPr marL="285750" indent="-285750">
              <a:buFont typeface="Calibri"/>
              <a:buChar char="-"/>
            </a:pPr>
            <a:r>
              <a:rPr lang="en-US">
                <a:solidFill>
                  <a:schemeClr val="tx1"/>
                </a:solidFill>
                <a:latin typeface="Calibri"/>
              </a:rPr>
              <a:t>It allows for further discussion to still be had between students and PG TA, since they are still communicating with one another, but once again time lost is reduced.</a:t>
            </a:r>
          </a:p>
          <a:p>
            <a:pPr marL="285750" indent="-285750">
              <a:buFont typeface="Calibri"/>
              <a:buChar char="-"/>
            </a:pPr>
            <a:r>
              <a:rPr lang="en-US">
                <a:solidFill>
                  <a:schemeClr val="tx1"/>
                </a:solidFill>
                <a:latin typeface="Calibri"/>
              </a:rPr>
              <a:t>It prevents any misinformation that might arise from students solely using ChatGPT, since the PG TA would still be verifying the answers first.</a:t>
            </a:r>
          </a:p>
          <a:p>
            <a:pPr marL="285750" indent="-285750">
              <a:buFont typeface="Calibri"/>
              <a:buChar char="-"/>
            </a:pPr>
            <a:r>
              <a:rPr lang="en-US">
                <a:solidFill>
                  <a:schemeClr val="tx1"/>
                </a:solidFill>
                <a:latin typeface="Calibri"/>
              </a:rPr>
              <a:t>No incurred expenses on student and PG TA part.</a:t>
            </a:r>
          </a:p>
          <a:p>
            <a:pPr marL="285750" indent="-285750">
              <a:buFont typeface="Calibri"/>
              <a:buChar char="-"/>
            </a:pPr>
            <a:r>
              <a:rPr lang="en-US">
                <a:solidFill>
                  <a:schemeClr val="tx1"/>
                </a:solidFill>
                <a:latin typeface="Calibri"/>
              </a:rPr>
              <a:t>Both the ChatGPT and limited sessions of questioning reduce the mental toll on PG TA and let them have more time available to focus on their other responsibilities/pursuits.</a:t>
            </a:r>
          </a:p>
          <a:p>
            <a:pPr marL="285750" indent="-285750">
              <a:buFont typeface="Calibri"/>
              <a:buChar char="-"/>
            </a:pPr>
            <a:endParaRPr lang="en-US">
              <a:solidFill>
                <a:schemeClr val="tx1"/>
              </a:solidFill>
              <a:latin typeface="Calibri"/>
            </a:endParaRPr>
          </a:p>
          <a:p>
            <a:endParaRPr lang="en-US">
              <a:solidFill>
                <a:schemeClr val="tx1"/>
              </a:solidFill>
              <a:latin typeface="Calibri"/>
            </a:endParaRPr>
          </a:p>
        </p:txBody>
      </p:sp>
      <p:sp>
        <p:nvSpPr>
          <p:cNvPr id="544" name="Google Shape;544;p57"/>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46" name="Google Shape;546;p57"/>
          <p:cNvSpPr txBox="1"/>
          <p:nvPr/>
        </p:nvSpPr>
        <p:spPr>
          <a:xfrm>
            <a:off x="204650" y="281125"/>
            <a:ext cx="2756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4: Survey &amp; analysis  </a:t>
            </a:r>
            <a:endParaRPr sz="1200" b="1">
              <a:solidFill>
                <a:srgbClr val="F2F2F2"/>
              </a:solidFill>
            </a:endParaRPr>
          </a:p>
        </p:txBody>
      </p:sp>
      <p:sp>
        <p:nvSpPr>
          <p:cNvPr id="2" name="Google Shape;516;p54">
            <a:extLst>
              <a:ext uri="{FF2B5EF4-FFF2-40B4-BE49-F238E27FC236}">
                <a16:creationId xmlns:a16="http://schemas.microsoft.com/office/drawing/2014/main" id="{E8983475-C749-3A7E-225B-55D3486D3CBE}"/>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4</a:t>
            </a:r>
            <a:endParaRPr sz="900">
              <a:solidFill>
                <a:srgbClr val="4B7F73"/>
              </a:solidFill>
            </a:endParaRPr>
          </a:p>
        </p:txBody>
      </p:sp>
    </p:spTree>
    <p:extLst>
      <p:ext uri="{BB962C8B-B14F-4D97-AF65-F5344CB8AC3E}">
        <p14:creationId xmlns:p14="http://schemas.microsoft.com/office/powerpoint/2010/main" val="32372333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p:nvPr/>
        </p:nvSpPr>
        <p:spPr>
          <a:xfrm>
            <a:off x="212550" y="965650"/>
            <a:ext cx="8325000" cy="6927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zh-HK" sz="1100" b="1">
                <a:solidFill>
                  <a:schemeClr val="lt1"/>
                </a:solidFill>
              </a:rPr>
              <a:t>Part1: POV &amp; rationale</a:t>
            </a:r>
            <a:endParaRPr b="1">
              <a:solidFill>
                <a:schemeClr val="lt1"/>
              </a:solidFill>
            </a:endParaRPr>
          </a:p>
          <a:p>
            <a:pPr marL="0" lvl="0" indent="0" algn="l" rtl="0">
              <a:spcBef>
                <a:spcPts val="0"/>
              </a:spcBef>
              <a:spcAft>
                <a:spcPts val="0"/>
              </a:spcAft>
              <a:buClr>
                <a:schemeClr val="dk1"/>
              </a:buClr>
              <a:buSzPts val="1100"/>
              <a:buFont typeface="Arial"/>
              <a:buNone/>
            </a:pPr>
            <a:r>
              <a:rPr lang="zh-HK" sz="1100">
                <a:solidFill>
                  <a:schemeClr val="lt1"/>
                </a:solidFill>
              </a:rPr>
              <a:t>Each team selects one POV for your team’s final project. Please elaborate concisely and clearly: why you select this POV, how you reach its final form, and the chains of evidence to support your decision.</a:t>
            </a:r>
            <a:endParaRPr sz="1100">
              <a:solidFill>
                <a:schemeClr val="lt1"/>
              </a:solidFill>
            </a:endParaRPr>
          </a:p>
        </p:txBody>
      </p:sp>
      <p:sp>
        <p:nvSpPr>
          <p:cNvPr id="514" name="Google Shape;514;p54"/>
          <p:cNvSpPr/>
          <p:nvPr/>
        </p:nvSpPr>
        <p:spPr>
          <a:xfrm>
            <a:off x="212550" y="1710525"/>
            <a:ext cx="8718900" cy="31560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pPr>
              <a:buClr>
                <a:schemeClr val="dk1"/>
              </a:buClr>
              <a:buSzPts val="1100"/>
            </a:pPr>
            <a:r>
              <a:rPr lang="en-US" sz="1000" b="1">
                <a:solidFill>
                  <a:schemeClr val="tx1"/>
                </a:solidFill>
                <a:latin typeface="Calibri"/>
                <a:ea typeface="Calibri"/>
                <a:cs typeface="Calibri"/>
                <a:sym typeface="Calibri"/>
              </a:rPr>
              <a:t>Evidence Chain for Step 1: PG TA want to save more time on their major tasks (research) because answering students’ questions can be time-consuming.</a:t>
            </a: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r>
              <a:rPr lang="en-US" sz="1000" b="1">
                <a:solidFill>
                  <a:schemeClr val="tx1"/>
                </a:solidFill>
                <a:latin typeface="Calibri"/>
                <a:ea typeface="Calibri"/>
                <a:cs typeface="Calibri"/>
                <a:sym typeface="Calibri"/>
              </a:rPr>
              <a:t>Evidence:</a:t>
            </a: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000" b="1">
                <a:solidFill>
                  <a:schemeClr val="tx1"/>
                </a:solidFill>
                <a:latin typeface="Calibri"/>
                <a:ea typeface="Calibri"/>
                <a:cs typeface="Calibri"/>
                <a:sym typeface="Calibri"/>
              </a:rPr>
              <a:t> </a:t>
            </a:r>
          </a:p>
        </p:txBody>
      </p:sp>
      <p:sp>
        <p:nvSpPr>
          <p:cNvPr id="516" name="Google Shape;516;p54"/>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zh-HK" sz="900">
                <a:solidFill>
                  <a:srgbClr val="4B7F73"/>
                </a:solidFill>
              </a:rPr>
              <a:t>1</a:t>
            </a:r>
            <a:endParaRPr sz="900">
              <a:solidFill>
                <a:srgbClr val="4B7F73"/>
              </a:solidFill>
            </a:endParaRPr>
          </a:p>
        </p:txBody>
      </p:sp>
      <p:cxnSp>
        <p:nvCxnSpPr>
          <p:cNvPr id="517" name="Google Shape;517;p54"/>
          <p:cNvCxnSpPr/>
          <p:nvPr/>
        </p:nvCxnSpPr>
        <p:spPr>
          <a:xfrm>
            <a:off x="117475" y="892525"/>
            <a:ext cx="8652300" cy="0"/>
          </a:xfrm>
          <a:prstGeom prst="straightConnector1">
            <a:avLst/>
          </a:prstGeom>
          <a:noFill/>
          <a:ln w="9525" cap="flat" cmpd="sng">
            <a:solidFill>
              <a:srgbClr val="4B7F73"/>
            </a:solidFill>
            <a:prstDash val="solid"/>
            <a:round/>
            <a:headEnd type="none" w="med" len="med"/>
            <a:tailEnd type="none" w="med" len="med"/>
          </a:ln>
        </p:spPr>
      </p:cxnSp>
      <p:sp>
        <p:nvSpPr>
          <p:cNvPr id="518" name="Google Shape;518;p54"/>
          <p:cNvSpPr txBox="1"/>
          <p:nvPr/>
        </p:nvSpPr>
        <p:spPr>
          <a:xfrm>
            <a:off x="4940625" y="517100"/>
            <a:ext cx="4499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000" b="1">
                <a:solidFill>
                  <a:srgbClr val="4B7F73"/>
                </a:solidFill>
              </a:rPr>
              <a:t>Assignment 3: Assignment 3:Cracking through - POV and ideation</a:t>
            </a:r>
            <a:endParaRPr sz="1000" b="1">
              <a:solidFill>
                <a:srgbClr val="4B7F73"/>
              </a:solidFill>
            </a:endParaRPr>
          </a:p>
        </p:txBody>
      </p:sp>
      <p:pic>
        <p:nvPicPr>
          <p:cNvPr id="519" name="Google Shape;519;p54"/>
          <p:cNvPicPr preferRelativeResize="0"/>
          <p:nvPr/>
        </p:nvPicPr>
        <p:blipFill>
          <a:blip r:embed="rId3">
            <a:alphaModFix/>
          </a:blip>
          <a:stretch>
            <a:fillRect/>
          </a:stretch>
        </p:blipFill>
        <p:spPr>
          <a:xfrm>
            <a:off x="127350" y="207700"/>
            <a:ext cx="902600" cy="595950"/>
          </a:xfrm>
          <a:prstGeom prst="rect">
            <a:avLst/>
          </a:prstGeom>
          <a:noFill/>
          <a:ln>
            <a:noFill/>
          </a:ln>
        </p:spPr>
      </p:pic>
      <p:sp>
        <p:nvSpPr>
          <p:cNvPr id="4" name="TextBox 3">
            <a:extLst>
              <a:ext uri="{FF2B5EF4-FFF2-40B4-BE49-F238E27FC236}">
                <a16:creationId xmlns:a16="http://schemas.microsoft.com/office/drawing/2014/main" id="{121F4EFC-D398-917A-7793-8AB5E08BA867}"/>
              </a:ext>
            </a:extLst>
          </p:cNvPr>
          <p:cNvSpPr txBox="1"/>
          <p:nvPr/>
        </p:nvSpPr>
        <p:spPr>
          <a:xfrm>
            <a:off x="2915642" y="3008299"/>
            <a:ext cx="1896599" cy="1169551"/>
          </a:xfrm>
          <a:prstGeom prst="rect">
            <a:avLst/>
          </a:prstGeom>
          <a:noFill/>
        </p:spPr>
        <p:txBody>
          <a:bodyPr wrap="square" rtlCol="0">
            <a:spAutoFit/>
          </a:bodyPr>
          <a:lstStyle/>
          <a:p>
            <a:r>
              <a:rPr lang="en-US" sz="1000" b="1">
                <a:latin typeface="Calibri" panose="020F0502020204030204" pitchFamily="34" charset="0"/>
                <a:ea typeface="Calibri" panose="020F0502020204030204" pitchFamily="34" charset="0"/>
                <a:cs typeface="Calibri" panose="020F0502020204030204" pitchFamily="34" charset="0"/>
              </a:rPr>
              <a:t>Interview with EMIA 2020 PG TA</a:t>
            </a:r>
            <a:r>
              <a:rPr lang="en-US" sz="1000">
                <a:latin typeface="Calibri" panose="020F0502020204030204" pitchFamily="34" charset="0"/>
                <a:ea typeface="Calibri" panose="020F0502020204030204" pitchFamily="34" charset="0"/>
                <a:cs typeface="Calibri" panose="020F0502020204030204" pitchFamily="34" charset="0"/>
              </a:rPr>
              <a:t>:</a:t>
            </a:r>
          </a:p>
          <a:p>
            <a:r>
              <a:rPr lang="en-US" sz="1000">
                <a:latin typeface="Calibri" panose="020F0502020204030204" pitchFamily="34" charset="0"/>
                <a:ea typeface="Calibri" panose="020F0502020204030204" pitchFamily="34" charset="0"/>
                <a:cs typeface="Calibri" panose="020F0502020204030204" pitchFamily="34" charset="0"/>
              </a:rPr>
              <a:t>The TA felt that time management is an issue and some TA would prefer to save time for their research instead.</a:t>
            </a:r>
          </a:p>
          <a:p>
            <a:pPr marL="228600" indent="-228600">
              <a:buAutoNum type="arabicPeriod"/>
            </a:pPr>
            <a:endParaRPr lang="en-HK" sz="1000">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6DCE4415-517E-8E1E-C422-EE6EC57E5561}"/>
              </a:ext>
            </a:extLst>
          </p:cNvPr>
          <p:cNvSpPr txBox="1"/>
          <p:nvPr/>
        </p:nvSpPr>
        <p:spPr>
          <a:xfrm>
            <a:off x="6766406" y="3008299"/>
            <a:ext cx="1916246" cy="1169551"/>
          </a:xfrm>
          <a:prstGeom prst="rect">
            <a:avLst/>
          </a:prstGeom>
          <a:noFill/>
        </p:spPr>
        <p:txBody>
          <a:bodyPr wrap="square" rtlCol="0">
            <a:spAutoFit/>
          </a:bodyPr>
          <a:lstStyle/>
          <a:p>
            <a:r>
              <a:rPr lang="en-US" sz="1000" b="1">
                <a:latin typeface="Calibri" panose="020F0502020204030204" pitchFamily="34" charset="0"/>
                <a:ea typeface="Calibri" panose="020F0502020204030204" pitchFamily="34" charset="0"/>
                <a:cs typeface="Calibri" panose="020F0502020204030204" pitchFamily="34" charset="0"/>
              </a:rPr>
              <a:t>Interview with CIVL PG TA Stefan</a:t>
            </a:r>
            <a:r>
              <a:rPr lang="en-US" sz="1000">
                <a:latin typeface="Calibri" panose="020F0502020204030204" pitchFamily="34" charset="0"/>
                <a:ea typeface="Calibri" panose="020F0502020204030204" pitchFamily="34" charset="0"/>
                <a:cs typeface="Calibri" panose="020F0502020204030204" pitchFamily="34" charset="0"/>
              </a:rPr>
              <a:t>:</a:t>
            </a:r>
          </a:p>
          <a:p>
            <a:r>
              <a:rPr lang="en-US" sz="1000">
                <a:latin typeface="Calibri" panose="020F0502020204030204" pitchFamily="34" charset="0"/>
                <a:ea typeface="Calibri" panose="020F0502020204030204" pitchFamily="34" charset="0"/>
                <a:cs typeface="Calibri" panose="020F0502020204030204" pitchFamily="34" charset="0"/>
              </a:rPr>
              <a:t>The TA felt that answering students is the most time-consuming task, which added heavily to his workload as PG TA. This led him to sleep deprivation.</a:t>
            </a:r>
            <a:endParaRPr lang="en-HK" sz="1000">
              <a:latin typeface="Calibri" panose="020F0502020204030204" pitchFamily="34" charset="0"/>
              <a:ea typeface="Calibri" panose="020F0502020204030204" pitchFamily="34" charset="0"/>
              <a:cs typeface="Calibri" panose="020F0502020204030204" pitchFamily="34" charset="0"/>
            </a:endParaRPr>
          </a:p>
        </p:txBody>
      </p:sp>
      <p:pic>
        <p:nvPicPr>
          <p:cNvPr id="1028" name="Picture 4">
            <a:extLst>
              <a:ext uri="{FF2B5EF4-FFF2-40B4-BE49-F238E27FC236}">
                <a16:creationId xmlns:a16="http://schemas.microsoft.com/office/drawing/2014/main" id="{0D424EB7-B5F8-7CB9-F7D5-ADF8935EFB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0625" y="2678549"/>
            <a:ext cx="1668585" cy="166858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blurry image of a person&#10;&#10;Description automatically generated">
            <a:extLst>
              <a:ext uri="{FF2B5EF4-FFF2-40B4-BE49-F238E27FC236}">
                <a16:creationId xmlns:a16="http://schemas.microsoft.com/office/drawing/2014/main" id="{71ED73DE-7F56-F5FD-BC2F-1ED2C56B6040}"/>
              </a:ext>
            </a:extLst>
          </p:cNvPr>
          <p:cNvPicPr>
            <a:picLocks noChangeAspect="1"/>
          </p:cNvPicPr>
          <p:nvPr/>
        </p:nvPicPr>
        <p:blipFill>
          <a:blip r:embed="rId5"/>
          <a:stretch>
            <a:fillRect/>
          </a:stretch>
        </p:blipFill>
        <p:spPr>
          <a:xfrm>
            <a:off x="392754" y="2785984"/>
            <a:ext cx="2474429" cy="1391866"/>
          </a:xfrm>
          <a:prstGeom prst="rect">
            <a:avLst/>
          </a:prstGeom>
        </p:spPr>
      </p:pic>
    </p:spTree>
    <p:extLst>
      <p:ext uri="{BB962C8B-B14F-4D97-AF65-F5344CB8AC3E}">
        <p14:creationId xmlns:p14="http://schemas.microsoft.com/office/powerpoint/2010/main" val="2865953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p:nvPr/>
        </p:nvSpPr>
        <p:spPr>
          <a:xfrm>
            <a:off x="212550" y="965650"/>
            <a:ext cx="8325000" cy="6927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zh-HK" sz="1100" b="1">
                <a:solidFill>
                  <a:schemeClr val="lt1"/>
                </a:solidFill>
              </a:rPr>
              <a:t>Part1: POV &amp; rationale</a:t>
            </a:r>
            <a:endParaRPr b="1">
              <a:solidFill>
                <a:schemeClr val="lt1"/>
              </a:solidFill>
            </a:endParaRPr>
          </a:p>
          <a:p>
            <a:pPr marL="0" lvl="0" indent="0" algn="l" rtl="0">
              <a:spcBef>
                <a:spcPts val="0"/>
              </a:spcBef>
              <a:spcAft>
                <a:spcPts val="0"/>
              </a:spcAft>
              <a:buClr>
                <a:schemeClr val="dk1"/>
              </a:buClr>
              <a:buSzPts val="1100"/>
              <a:buFont typeface="Arial"/>
              <a:buNone/>
            </a:pPr>
            <a:r>
              <a:rPr lang="zh-HK" sz="1100">
                <a:solidFill>
                  <a:schemeClr val="lt1"/>
                </a:solidFill>
              </a:rPr>
              <a:t>Each team selects one POV for your team’s final project. Please elaborate concisely and clearly: why you select this POV, how you reach its final form, and the chains of evidence to support your decision.</a:t>
            </a:r>
            <a:endParaRPr sz="1100">
              <a:solidFill>
                <a:schemeClr val="lt1"/>
              </a:solidFill>
            </a:endParaRPr>
          </a:p>
        </p:txBody>
      </p:sp>
      <p:sp>
        <p:nvSpPr>
          <p:cNvPr id="514" name="Google Shape;514;p54"/>
          <p:cNvSpPr/>
          <p:nvPr/>
        </p:nvSpPr>
        <p:spPr>
          <a:xfrm>
            <a:off x="212550" y="1710525"/>
            <a:ext cx="8718900" cy="31560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pPr lvl="0" algn="l" rtl="0">
              <a:spcBef>
                <a:spcPts val="0"/>
              </a:spcBef>
              <a:spcAft>
                <a:spcPts val="0"/>
              </a:spcAft>
              <a:buClr>
                <a:schemeClr val="dk1"/>
              </a:buClr>
              <a:buSzPts val="1100"/>
            </a:pPr>
            <a:r>
              <a:rPr lang="en-US" sz="1000" b="1">
                <a:solidFill>
                  <a:schemeClr val="tx1"/>
                </a:solidFill>
                <a:latin typeface="Calibri"/>
                <a:ea typeface="Calibri"/>
                <a:cs typeface="Calibri"/>
                <a:sym typeface="Calibri"/>
              </a:rPr>
              <a:t>Evidence Chain for Step 2: PG TA thinks that answering students’ questions is time-consuming because they receive a large number of questions by UG students outside of class and these replies can be hard to track.</a:t>
            </a: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r>
              <a:rPr lang="en-US" sz="1000" b="1">
                <a:solidFill>
                  <a:schemeClr val="tx1"/>
                </a:solidFill>
                <a:latin typeface="Calibri"/>
                <a:ea typeface="Calibri"/>
                <a:cs typeface="Calibri"/>
                <a:sym typeface="Calibri"/>
              </a:rPr>
              <a:t>Evidence:</a:t>
            </a: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000" b="1">
                <a:solidFill>
                  <a:schemeClr val="tx1"/>
                </a:solidFill>
                <a:latin typeface="Calibri"/>
                <a:ea typeface="Calibri"/>
                <a:cs typeface="Calibri"/>
                <a:sym typeface="Calibri"/>
              </a:rPr>
              <a:t> </a:t>
            </a:r>
          </a:p>
        </p:txBody>
      </p:sp>
      <p:sp>
        <p:nvSpPr>
          <p:cNvPr id="516" name="Google Shape;516;p54"/>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zh-HK" sz="900">
                <a:solidFill>
                  <a:srgbClr val="4B7F73"/>
                </a:solidFill>
              </a:rPr>
              <a:t>1</a:t>
            </a:r>
            <a:endParaRPr sz="900">
              <a:solidFill>
                <a:srgbClr val="4B7F73"/>
              </a:solidFill>
            </a:endParaRPr>
          </a:p>
        </p:txBody>
      </p:sp>
      <p:cxnSp>
        <p:nvCxnSpPr>
          <p:cNvPr id="517" name="Google Shape;517;p54"/>
          <p:cNvCxnSpPr/>
          <p:nvPr/>
        </p:nvCxnSpPr>
        <p:spPr>
          <a:xfrm>
            <a:off x="117475" y="892525"/>
            <a:ext cx="8652300" cy="0"/>
          </a:xfrm>
          <a:prstGeom prst="straightConnector1">
            <a:avLst/>
          </a:prstGeom>
          <a:noFill/>
          <a:ln w="9525" cap="flat" cmpd="sng">
            <a:solidFill>
              <a:srgbClr val="4B7F73"/>
            </a:solidFill>
            <a:prstDash val="solid"/>
            <a:round/>
            <a:headEnd type="none" w="med" len="med"/>
            <a:tailEnd type="none" w="med" len="med"/>
          </a:ln>
        </p:spPr>
      </p:cxnSp>
      <p:sp>
        <p:nvSpPr>
          <p:cNvPr id="518" name="Google Shape;518;p54"/>
          <p:cNvSpPr txBox="1"/>
          <p:nvPr/>
        </p:nvSpPr>
        <p:spPr>
          <a:xfrm>
            <a:off x="4940625" y="517100"/>
            <a:ext cx="4499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000" b="1">
                <a:solidFill>
                  <a:srgbClr val="4B7F73"/>
                </a:solidFill>
              </a:rPr>
              <a:t>Assignment 3: Assignment 3:Cracking through - POV and ideation</a:t>
            </a:r>
            <a:endParaRPr sz="1000" b="1">
              <a:solidFill>
                <a:srgbClr val="4B7F73"/>
              </a:solidFill>
            </a:endParaRPr>
          </a:p>
        </p:txBody>
      </p:sp>
      <p:pic>
        <p:nvPicPr>
          <p:cNvPr id="519" name="Google Shape;519;p54"/>
          <p:cNvPicPr preferRelativeResize="0"/>
          <p:nvPr/>
        </p:nvPicPr>
        <p:blipFill>
          <a:blip r:embed="rId3">
            <a:alphaModFix/>
          </a:blip>
          <a:stretch>
            <a:fillRect/>
          </a:stretch>
        </p:blipFill>
        <p:spPr>
          <a:xfrm>
            <a:off x="127350" y="207700"/>
            <a:ext cx="902600" cy="595950"/>
          </a:xfrm>
          <a:prstGeom prst="rect">
            <a:avLst/>
          </a:prstGeom>
          <a:noFill/>
          <a:ln>
            <a:noFill/>
          </a:ln>
        </p:spPr>
      </p:pic>
      <p:sp>
        <p:nvSpPr>
          <p:cNvPr id="4" name="TextBox 3">
            <a:extLst>
              <a:ext uri="{FF2B5EF4-FFF2-40B4-BE49-F238E27FC236}">
                <a16:creationId xmlns:a16="http://schemas.microsoft.com/office/drawing/2014/main" id="{121F4EFC-D398-917A-7793-8AB5E08BA867}"/>
              </a:ext>
            </a:extLst>
          </p:cNvPr>
          <p:cNvSpPr txBox="1"/>
          <p:nvPr/>
        </p:nvSpPr>
        <p:spPr>
          <a:xfrm>
            <a:off x="2329517" y="3008299"/>
            <a:ext cx="1896599" cy="1323439"/>
          </a:xfrm>
          <a:prstGeom prst="rect">
            <a:avLst/>
          </a:prstGeom>
          <a:noFill/>
        </p:spPr>
        <p:txBody>
          <a:bodyPr wrap="square" lIns="91440" tIns="45720" rIns="91440" bIns="45720" rtlCol="0" anchor="t">
            <a:spAutoFit/>
          </a:bodyPr>
          <a:lstStyle/>
          <a:p>
            <a:r>
              <a:rPr lang="en-US" sz="1000" b="1">
                <a:latin typeface="Calibri" panose="020F0502020204030204" pitchFamily="34" charset="0"/>
                <a:ea typeface="Calibri" panose="020F0502020204030204" pitchFamily="34" charset="0"/>
                <a:cs typeface="Calibri" panose="020F0502020204030204" pitchFamily="34" charset="0"/>
              </a:rPr>
              <a:t>Interview with CIVL PG TA Stefan:</a:t>
            </a:r>
          </a:p>
          <a:p>
            <a:r>
              <a:rPr lang="en-HK" sz="1000">
                <a:latin typeface="Calibri"/>
                <a:ea typeface="Calibri"/>
                <a:cs typeface="Calibri"/>
              </a:rPr>
              <a:t>He found that although students don’t ask questions during class, they come with a stream of questions after or outside of class which he finds these questions hard to track.</a:t>
            </a:r>
          </a:p>
        </p:txBody>
      </p:sp>
      <p:sp>
        <p:nvSpPr>
          <p:cNvPr id="5" name="TextBox 4">
            <a:extLst>
              <a:ext uri="{FF2B5EF4-FFF2-40B4-BE49-F238E27FC236}">
                <a16:creationId xmlns:a16="http://schemas.microsoft.com/office/drawing/2014/main" id="{6DCE4415-517E-8E1E-C422-EE6EC57E5561}"/>
              </a:ext>
            </a:extLst>
          </p:cNvPr>
          <p:cNvSpPr txBox="1"/>
          <p:nvPr/>
        </p:nvSpPr>
        <p:spPr>
          <a:xfrm>
            <a:off x="6766406" y="3008299"/>
            <a:ext cx="1916246" cy="1323439"/>
          </a:xfrm>
          <a:prstGeom prst="rect">
            <a:avLst/>
          </a:prstGeom>
          <a:noFill/>
        </p:spPr>
        <p:txBody>
          <a:bodyPr wrap="square" rtlCol="0">
            <a:spAutoFit/>
          </a:bodyPr>
          <a:lstStyle/>
          <a:p>
            <a:r>
              <a:rPr lang="en-US" sz="1000" b="1">
                <a:latin typeface="Calibri" panose="020F0502020204030204" pitchFamily="34" charset="0"/>
                <a:ea typeface="Calibri" panose="020F0502020204030204" pitchFamily="34" charset="0"/>
                <a:cs typeface="Calibri" panose="020F0502020204030204" pitchFamily="34" charset="0"/>
              </a:rPr>
              <a:t>Interview with UG Engineering students</a:t>
            </a:r>
            <a:r>
              <a:rPr lang="en-US" sz="1000">
                <a:latin typeface="Calibri" panose="020F0502020204030204" pitchFamily="34" charset="0"/>
                <a:ea typeface="Calibri" panose="020F0502020204030204" pitchFamily="34" charset="0"/>
                <a:cs typeface="Calibri" panose="020F0502020204030204" pitchFamily="34" charset="0"/>
              </a:rPr>
              <a:t>:</a:t>
            </a:r>
          </a:p>
          <a:p>
            <a:r>
              <a:rPr lang="en-US" sz="1000">
                <a:latin typeface="Calibri" panose="020F0502020204030204" pitchFamily="34" charset="0"/>
                <a:ea typeface="Calibri" panose="020F0502020204030204" pitchFamily="34" charset="0"/>
                <a:cs typeface="Calibri" panose="020F0502020204030204" pitchFamily="34" charset="0"/>
              </a:rPr>
              <a:t>Both extreme and majority UG Engineering students prefer to ask questions out of tutorial sessions. They find tutorials waste of time, but value the chance to ask TA after class.</a:t>
            </a:r>
            <a:endParaRPr lang="en-HK" sz="1000">
              <a:latin typeface="Calibri" panose="020F0502020204030204" pitchFamily="34" charset="0"/>
              <a:ea typeface="Calibri" panose="020F0502020204030204" pitchFamily="34" charset="0"/>
              <a:cs typeface="Calibri" panose="020F0502020204030204" pitchFamily="34" charset="0"/>
            </a:endParaRPr>
          </a:p>
        </p:txBody>
      </p:sp>
      <p:pic>
        <p:nvPicPr>
          <p:cNvPr id="2" name="Picture 4">
            <a:extLst>
              <a:ext uri="{FF2B5EF4-FFF2-40B4-BE49-F238E27FC236}">
                <a16:creationId xmlns:a16="http://schemas.microsoft.com/office/drawing/2014/main" id="{59F068DF-490B-B8F7-F57F-D21CB67FA7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2134" y="2910197"/>
            <a:ext cx="1668585" cy="166858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ACC538A8-B12E-89B5-8AD8-D2C5FA9E1B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3354" y="2170467"/>
            <a:ext cx="1254254" cy="1169551"/>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FDD7BC96-287E-C6C7-E178-FA1223BD42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63354" y="3511236"/>
            <a:ext cx="1254254" cy="1293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83404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p:nvPr/>
        </p:nvSpPr>
        <p:spPr>
          <a:xfrm>
            <a:off x="212550" y="965650"/>
            <a:ext cx="8325000" cy="6927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zh-HK" sz="1100" b="1">
                <a:solidFill>
                  <a:schemeClr val="lt1"/>
                </a:solidFill>
              </a:rPr>
              <a:t>Part1: POV &amp; rationale</a:t>
            </a:r>
            <a:endParaRPr b="1">
              <a:solidFill>
                <a:schemeClr val="lt1"/>
              </a:solidFill>
            </a:endParaRPr>
          </a:p>
          <a:p>
            <a:pPr marL="0" lvl="0" indent="0" algn="l" rtl="0">
              <a:spcBef>
                <a:spcPts val="0"/>
              </a:spcBef>
              <a:spcAft>
                <a:spcPts val="0"/>
              </a:spcAft>
              <a:buClr>
                <a:schemeClr val="dk1"/>
              </a:buClr>
              <a:buSzPts val="1100"/>
              <a:buFont typeface="Arial"/>
              <a:buNone/>
            </a:pPr>
            <a:r>
              <a:rPr lang="zh-HK" sz="1100">
                <a:solidFill>
                  <a:schemeClr val="lt1"/>
                </a:solidFill>
              </a:rPr>
              <a:t>Each team selects one POV for your team’s final project. Please elaborate concisely and clearly: why you select this POV, how you reach its final form, and the chains of evidence to support your decision.</a:t>
            </a:r>
            <a:endParaRPr sz="1100">
              <a:solidFill>
                <a:schemeClr val="lt1"/>
              </a:solidFill>
            </a:endParaRPr>
          </a:p>
        </p:txBody>
      </p:sp>
      <p:sp>
        <p:nvSpPr>
          <p:cNvPr id="514" name="Google Shape;514;p54"/>
          <p:cNvSpPr/>
          <p:nvPr/>
        </p:nvSpPr>
        <p:spPr>
          <a:xfrm>
            <a:off x="212550" y="1710525"/>
            <a:ext cx="8718900" cy="31560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pPr lvl="0" algn="l" rtl="0">
              <a:spcBef>
                <a:spcPts val="0"/>
              </a:spcBef>
              <a:spcAft>
                <a:spcPts val="0"/>
              </a:spcAft>
              <a:buClr>
                <a:schemeClr val="dk1"/>
              </a:buClr>
              <a:buSzPts val="1100"/>
            </a:pPr>
            <a:r>
              <a:rPr lang="en-US" sz="1000" b="1">
                <a:solidFill>
                  <a:schemeClr val="tx1"/>
                </a:solidFill>
                <a:latin typeface="Calibri"/>
                <a:ea typeface="Calibri"/>
                <a:cs typeface="Calibri"/>
                <a:sym typeface="Calibri"/>
              </a:rPr>
              <a:t>Evidence Chain for Step 3: PG TA find these questions hard to track because there are multiple platforms (e.g. Outlook, WhatsApp, Telegram, Canvas, etc.) that students use to ask.</a:t>
            </a:r>
          </a:p>
          <a:p>
            <a:pPr>
              <a:buSzPts val="1100"/>
            </a:pPr>
            <a:endParaRPr lang="en-US" sz="1000" b="1">
              <a:solidFill>
                <a:schemeClr val="tx1"/>
              </a:solidFill>
              <a:latin typeface="Calibri"/>
              <a:ea typeface="Calibri"/>
              <a:cs typeface="Calibri"/>
              <a:sym typeface="Calibri"/>
            </a:endParaRPr>
          </a:p>
          <a:p>
            <a:pPr>
              <a:buClr>
                <a:schemeClr val="dk1"/>
              </a:buClr>
              <a:buSzPts val="1100"/>
            </a:pPr>
            <a:r>
              <a:rPr lang="en-US" sz="1000" b="1">
                <a:solidFill>
                  <a:schemeClr val="tx1"/>
                </a:solidFill>
                <a:latin typeface="Calibri"/>
                <a:ea typeface="Calibri"/>
                <a:cs typeface="Calibri"/>
                <a:sym typeface="Calibri"/>
              </a:rPr>
              <a:t>Evidence:</a:t>
            </a:r>
            <a:endParaRPr lang="en-US" sz="1000" b="1">
              <a:solidFill>
                <a:schemeClr val="tx1"/>
              </a:solidFill>
              <a:latin typeface="Calibri"/>
              <a:ea typeface="Calibri"/>
              <a:cs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sym typeface="Calibri"/>
            </a:endParaRPr>
          </a:p>
          <a:p>
            <a:pPr>
              <a:buClr>
                <a:schemeClr val="dk1"/>
              </a:buClr>
              <a:buSzPts val="1100"/>
            </a:pPr>
            <a:endParaRPr lang="en-US" sz="1000" b="1">
              <a:solidFill>
                <a:schemeClr val="tx1"/>
              </a:solidFill>
              <a:latin typeface="Calibri"/>
              <a:ea typeface="Calibri"/>
              <a:cs typeface="Calibri"/>
            </a:endParaRPr>
          </a:p>
        </p:txBody>
      </p:sp>
      <p:sp>
        <p:nvSpPr>
          <p:cNvPr id="516" name="Google Shape;516;p54"/>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zh-HK" sz="900">
                <a:solidFill>
                  <a:srgbClr val="4B7F73"/>
                </a:solidFill>
              </a:rPr>
              <a:t>1</a:t>
            </a:r>
            <a:endParaRPr sz="900">
              <a:solidFill>
                <a:srgbClr val="4B7F73"/>
              </a:solidFill>
            </a:endParaRPr>
          </a:p>
        </p:txBody>
      </p:sp>
      <p:cxnSp>
        <p:nvCxnSpPr>
          <p:cNvPr id="517" name="Google Shape;517;p54"/>
          <p:cNvCxnSpPr/>
          <p:nvPr/>
        </p:nvCxnSpPr>
        <p:spPr>
          <a:xfrm>
            <a:off x="117475" y="892525"/>
            <a:ext cx="8652300" cy="0"/>
          </a:xfrm>
          <a:prstGeom prst="straightConnector1">
            <a:avLst/>
          </a:prstGeom>
          <a:noFill/>
          <a:ln w="9525" cap="flat" cmpd="sng">
            <a:solidFill>
              <a:srgbClr val="4B7F73"/>
            </a:solidFill>
            <a:prstDash val="solid"/>
            <a:round/>
            <a:headEnd type="none" w="med" len="med"/>
            <a:tailEnd type="none" w="med" len="med"/>
          </a:ln>
        </p:spPr>
      </p:cxnSp>
      <p:sp>
        <p:nvSpPr>
          <p:cNvPr id="518" name="Google Shape;518;p54"/>
          <p:cNvSpPr txBox="1"/>
          <p:nvPr/>
        </p:nvSpPr>
        <p:spPr>
          <a:xfrm>
            <a:off x="4940625" y="517100"/>
            <a:ext cx="4499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000" b="1">
                <a:solidFill>
                  <a:srgbClr val="4B7F73"/>
                </a:solidFill>
              </a:rPr>
              <a:t>Assignment 3: Assignment 3:Cracking through - POV and ideation</a:t>
            </a:r>
            <a:endParaRPr sz="1000" b="1">
              <a:solidFill>
                <a:srgbClr val="4B7F73"/>
              </a:solidFill>
            </a:endParaRPr>
          </a:p>
        </p:txBody>
      </p:sp>
      <p:pic>
        <p:nvPicPr>
          <p:cNvPr id="519" name="Google Shape;519;p54"/>
          <p:cNvPicPr preferRelativeResize="0"/>
          <p:nvPr/>
        </p:nvPicPr>
        <p:blipFill>
          <a:blip r:embed="rId3">
            <a:alphaModFix/>
          </a:blip>
          <a:stretch>
            <a:fillRect/>
          </a:stretch>
        </p:blipFill>
        <p:spPr>
          <a:xfrm>
            <a:off x="127350" y="207700"/>
            <a:ext cx="902600" cy="595950"/>
          </a:xfrm>
          <a:prstGeom prst="rect">
            <a:avLst/>
          </a:prstGeom>
          <a:noFill/>
          <a:ln>
            <a:noFill/>
          </a:ln>
        </p:spPr>
      </p:pic>
      <p:sp>
        <p:nvSpPr>
          <p:cNvPr id="4" name="TextBox 3">
            <a:extLst>
              <a:ext uri="{FF2B5EF4-FFF2-40B4-BE49-F238E27FC236}">
                <a16:creationId xmlns:a16="http://schemas.microsoft.com/office/drawing/2014/main" id="{121F4EFC-D398-917A-7793-8AB5E08BA867}"/>
              </a:ext>
            </a:extLst>
          </p:cNvPr>
          <p:cNvSpPr txBox="1"/>
          <p:nvPr/>
        </p:nvSpPr>
        <p:spPr>
          <a:xfrm>
            <a:off x="2329517" y="3008299"/>
            <a:ext cx="1896599" cy="1015663"/>
          </a:xfrm>
          <a:prstGeom prst="rect">
            <a:avLst/>
          </a:prstGeom>
          <a:noFill/>
        </p:spPr>
        <p:txBody>
          <a:bodyPr wrap="square" lIns="91440" tIns="45720" rIns="91440" bIns="45720" rtlCol="0" anchor="t">
            <a:spAutoFit/>
          </a:bodyPr>
          <a:lstStyle/>
          <a:p>
            <a:r>
              <a:rPr lang="en-US" sz="1000" b="1">
                <a:latin typeface="Calibri" panose="020F0502020204030204" pitchFamily="34" charset="0"/>
                <a:ea typeface="Calibri" panose="020F0502020204030204" pitchFamily="34" charset="0"/>
                <a:cs typeface="Calibri" panose="020F0502020204030204" pitchFamily="34" charset="0"/>
              </a:rPr>
              <a:t>Interview with CIVL PG TA Stefan:</a:t>
            </a:r>
          </a:p>
          <a:p>
            <a:r>
              <a:rPr lang="en-HK" sz="1000">
                <a:latin typeface="Calibri"/>
                <a:ea typeface="Calibri"/>
                <a:cs typeface="Calibri"/>
              </a:rPr>
              <a:t>He reveals that he receives questions from Outlook, </a:t>
            </a:r>
            <a:r>
              <a:rPr lang="en-HK" sz="1000" err="1">
                <a:latin typeface="Calibri"/>
                <a:ea typeface="Calibri"/>
                <a:cs typeface="Calibri"/>
              </a:rPr>
              <a:t>Groupchat</a:t>
            </a:r>
            <a:r>
              <a:rPr lang="en-HK" sz="1000">
                <a:latin typeface="Calibri"/>
                <a:ea typeface="Calibri"/>
                <a:cs typeface="Calibri"/>
              </a:rPr>
              <a:t> and other channels from UG students.</a:t>
            </a:r>
          </a:p>
        </p:txBody>
      </p:sp>
      <p:sp>
        <p:nvSpPr>
          <p:cNvPr id="5" name="TextBox 4">
            <a:extLst>
              <a:ext uri="{FF2B5EF4-FFF2-40B4-BE49-F238E27FC236}">
                <a16:creationId xmlns:a16="http://schemas.microsoft.com/office/drawing/2014/main" id="{6DCE4415-517E-8E1E-C422-EE6EC57E5561}"/>
              </a:ext>
            </a:extLst>
          </p:cNvPr>
          <p:cNvSpPr txBox="1"/>
          <p:nvPr/>
        </p:nvSpPr>
        <p:spPr>
          <a:xfrm>
            <a:off x="6766406" y="3008299"/>
            <a:ext cx="1916246" cy="1169551"/>
          </a:xfrm>
          <a:prstGeom prst="rect">
            <a:avLst/>
          </a:prstGeom>
          <a:noFill/>
        </p:spPr>
        <p:txBody>
          <a:bodyPr wrap="square" rtlCol="0">
            <a:spAutoFit/>
          </a:bodyPr>
          <a:lstStyle/>
          <a:p>
            <a:r>
              <a:rPr lang="en-US" sz="1000" b="1">
                <a:latin typeface="Calibri" panose="020F0502020204030204" pitchFamily="34" charset="0"/>
                <a:ea typeface="Calibri" panose="020F0502020204030204" pitchFamily="34" charset="0"/>
                <a:cs typeface="Calibri" panose="020F0502020204030204" pitchFamily="34" charset="0"/>
              </a:rPr>
              <a:t>Interview with CIVIL PG TA Chen</a:t>
            </a:r>
            <a:r>
              <a:rPr lang="en-US" sz="1000">
                <a:latin typeface="Calibri" panose="020F0502020204030204" pitchFamily="34" charset="0"/>
                <a:ea typeface="Calibri" panose="020F0502020204030204" pitchFamily="34" charset="0"/>
                <a:cs typeface="Calibri" panose="020F0502020204030204" pitchFamily="34" charset="0"/>
              </a:rPr>
              <a:t>:</a:t>
            </a:r>
          </a:p>
          <a:p>
            <a:r>
              <a:rPr lang="en-US" sz="1000">
                <a:latin typeface="Calibri" panose="020F0502020204030204" pitchFamily="34" charset="0"/>
                <a:ea typeface="Calibri" panose="020F0502020204030204" pitchFamily="34" charset="0"/>
                <a:cs typeface="Calibri" panose="020F0502020204030204" pitchFamily="34" charset="0"/>
              </a:rPr>
              <a:t>He allows students to ask him questions in Outlook, WhatsApp and WeChat. Answering these questions could be time-consuming for him.</a:t>
            </a:r>
            <a:endParaRPr lang="en-HK" sz="1000">
              <a:latin typeface="Calibri" panose="020F0502020204030204" pitchFamily="34" charset="0"/>
              <a:ea typeface="Calibri" panose="020F0502020204030204" pitchFamily="34" charset="0"/>
              <a:cs typeface="Calibri" panose="020F0502020204030204" pitchFamily="34" charset="0"/>
            </a:endParaRPr>
          </a:p>
        </p:txBody>
      </p:sp>
      <p:pic>
        <p:nvPicPr>
          <p:cNvPr id="2" name="Picture 4">
            <a:extLst>
              <a:ext uri="{FF2B5EF4-FFF2-40B4-BE49-F238E27FC236}">
                <a16:creationId xmlns:a16="http://schemas.microsoft.com/office/drawing/2014/main" id="{59F068DF-490B-B8F7-F57F-D21CB67FA7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2134" y="2910197"/>
            <a:ext cx="1668585" cy="1668585"/>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591C2701-222F-BA6A-B18C-6D4A6D9A93D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58850" y="2866568"/>
            <a:ext cx="2282952" cy="1712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7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55"/>
          <p:cNvSpPr txBox="1"/>
          <p:nvPr/>
        </p:nvSpPr>
        <p:spPr>
          <a:xfrm>
            <a:off x="149052" y="367700"/>
            <a:ext cx="2527219"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2: Net of opportunity. </a:t>
            </a:r>
            <a:endParaRPr sz="1200" b="1">
              <a:solidFill>
                <a:srgbClr val="F2F2F2"/>
              </a:solidFill>
            </a:endParaRPr>
          </a:p>
        </p:txBody>
      </p:sp>
      <p:sp>
        <p:nvSpPr>
          <p:cNvPr id="525" name="Google Shape;525;p55"/>
          <p:cNvSpPr txBox="1"/>
          <p:nvPr/>
        </p:nvSpPr>
        <p:spPr>
          <a:xfrm>
            <a:off x="59349" y="696188"/>
            <a:ext cx="8900100" cy="52319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100">
                <a:solidFill>
                  <a:srgbClr val="4B7F73"/>
                </a:solidFill>
                <a:latin typeface="+mj-lt"/>
                <a:ea typeface="Calibri"/>
                <a:cs typeface="Calibri"/>
                <a:sym typeface="Calibri"/>
              </a:rPr>
              <a:t>Use the why-chain and/or the how-chain to construct the </a:t>
            </a:r>
            <a:r>
              <a:rPr lang="zh-HK" sz="1100" u="sng">
                <a:solidFill>
                  <a:srgbClr val="4B7F73"/>
                </a:solidFill>
                <a:latin typeface="+mj-lt"/>
                <a:ea typeface="Calibri"/>
                <a:cs typeface="Calibri"/>
                <a:sym typeface="Calibri"/>
              </a:rPr>
              <a:t>net of opportunity </a:t>
            </a:r>
            <a:r>
              <a:rPr lang="zh-HK" sz="1100">
                <a:solidFill>
                  <a:srgbClr val="4B7F73"/>
                </a:solidFill>
                <a:latin typeface="+mj-lt"/>
                <a:ea typeface="Calibri"/>
                <a:cs typeface="Calibri"/>
                <a:sym typeface="Calibri"/>
              </a:rPr>
              <a:t>for your project. Show clearly the net in this assignment. State the number of levels and nodes of the net.</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Put</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these</a:t>
            </a:r>
            <a:r>
              <a:rPr lang="zh-CN" altLang="en-US" sz="1100">
                <a:solidFill>
                  <a:srgbClr val="4B7F73"/>
                </a:solidFill>
                <a:latin typeface="+mj-lt"/>
                <a:ea typeface="Calibri"/>
                <a:cs typeface="Calibri"/>
                <a:sym typeface="Calibri"/>
              </a:rPr>
              <a:t> </a:t>
            </a:r>
            <a:r>
              <a:rPr lang="en-US" altLang="zh-CN" sz="1100" u="sng">
                <a:solidFill>
                  <a:srgbClr val="4B7F73"/>
                </a:solidFill>
                <a:latin typeface="+mj-lt"/>
                <a:ea typeface="Calibri"/>
                <a:cs typeface="Calibri"/>
                <a:sym typeface="Calibri"/>
              </a:rPr>
              <a:t>two</a:t>
            </a:r>
            <a:r>
              <a:rPr lang="zh-CN" altLang="en-US" sz="1100" u="sng">
                <a:solidFill>
                  <a:srgbClr val="4B7F73"/>
                </a:solidFill>
                <a:latin typeface="+mj-lt"/>
                <a:ea typeface="Calibri"/>
                <a:cs typeface="Calibri"/>
                <a:sym typeface="Calibri"/>
              </a:rPr>
              <a:t> </a:t>
            </a:r>
            <a:r>
              <a:rPr lang="en-US" altLang="zh-CN" sz="1100" u="sng">
                <a:solidFill>
                  <a:srgbClr val="4B7F73"/>
                </a:solidFill>
                <a:latin typeface="+mj-lt"/>
                <a:ea typeface="Calibri"/>
                <a:cs typeface="Calibri"/>
                <a:sym typeface="Calibri"/>
              </a:rPr>
              <a:t>items</a:t>
            </a:r>
            <a:r>
              <a:rPr lang="zh-CN" altLang="en-US" sz="1100" u="sng">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in</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the</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following</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box:</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1)</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the</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screenshot</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of</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the</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net;</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and</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2)</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the</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Miro</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link</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to</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the</a:t>
            </a:r>
            <a:r>
              <a:rPr lang="zh-CN" altLang="en-US" sz="1100">
                <a:solidFill>
                  <a:srgbClr val="4B7F73"/>
                </a:solidFill>
                <a:latin typeface="+mj-lt"/>
                <a:ea typeface="Calibri"/>
                <a:cs typeface="Calibri"/>
                <a:sym typeface="Calibri"/>
              </a:rPr>
              <a:t> </a:t>
            </a:r>
            <a:r>
              <a:rPr lang="en-US" altLang="zh-CN" sz="1100">
                <a:solidFill>
                  <a:srgbClr val="4B7F73"/>
                </a:solidFill>
                <a:latin typeface="+mj-lt"/>
                <a:ea typeface="Calibri"/>
                <a:cs typeface="Calibri"/>
                <a:sym typeface="Calibri"/>
              </a:rPr>
              <a:t>net.</a:t>
            </a:r>
            <a:endParaRPr sz="1100">
              <a:solidFill>
                <a:srgbClr val="4B7F73"/>
              </a:solidFill>
              <a:latin typeface="+mj-lt"/>
            </a:endParaRPr>
          </a:p>
        </p:txBody>
      </p:sp>
      <p:sp>
        <p:nvSpPr>
          <p:cNvPr id="527" name="Google Shape;527;p55"/>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2" name="Google Shape;516;p54">
            <a:extLst>
              <a:ext uri="{FF2B5EF4-FFF2-40B4-BE49-F238E27FC236}">
                <a16:creationId xmlns:a16="http://schemas.microsoft.com/office/drawing/2014/main" id="{0983865A-0198-C7C1-651F-505C9AD835AD}"/>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zh-HK" sz="900">
                <a:solidFill>
                  <a:srgbClr val="4B7F73"/>
                </a:solidFill>
              </a:rPr>
              <a:t>2</a:t>
            </a:r>
            <a:endParaRPr sz="900">
              <a:solidFill>
                <a:srgbClr val="4B7F73"/>
              </a:solidFill>
            </a:endParaRPr>
          </a:p>
        </p:txBody>
      </p:sp>
      <p:sp>
        <p:nvSpPr>
          <p:cNvPr id="6" name="Google Shape;532;p56">
            <a:extLst>
              <a:ext uri="{FF2B5EF4-FFF2-40B4-BE49-F238E27FC236}">
                <a16:creationId xmlns:a16="http://schemas.microsoft.com/office/drawing/2014/main" id="{B50BCB73-42D5-5237-96EE-DB5DC83BA4D1}"/>
              </a:ext>
            </a:extLst>
          </p:cNvPr>
          <p:cNvSpPr txBox="1"/>
          <p:nvPr/>
        </p:nvSpPr>
        <p:spPr>
          <a:xfrm>
            <a:off x="59349" y="1219378"/>
            <a:ext cx="7038900" cy="1200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Based on the net, each team brainstorms solutions to address this POV. Be clear about which nodes the solutions solve by </a:t>
            </a:r>
            <a:r>
              <a:rPr lang="zh-HK" sz="1100" u="sng">
                <a:solidFill>
                  <a:srgbClr val="4B7F73"/>
                </a:solidFill>
              </a:rPr>
              <a:t>mapping the ideas to the net</a:t>
            </a:r>
            <a:r>
              <a:rPr lang="zh-HK" sz="1100">
                <a:solidFill>
                  <a:srgbClr val="4B7F73"/>
                </a:solidFill>
              </a:rPr>
              <a:t>. Each member provides at least 10 ideas.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7" name="Google Shape;533;p56">
            <a:extLst>
              <a:ext uri="{FF2B5EF4-FFF2-40B4-BE49-F238E27FC236}">
                <a16:creationId xmlns:a16="http://schemas.microsoft.com/office/drawing/2014/main" id="{7965488F-D173-6B76-F244-AC691F2AF7B8}"/>
              </a:ext>
            </a:extLst>
          </p:cNvPr>
          <p:cNvSpPr/>
          <p:nvPr/>
        </p:nvSpPr>
        <p:spPr>
          <a:xfrm>
            <a:off x="154443" y="2057940"/>
            <a:ext cx="8718900" cy="2808585"/>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F9D6A"/>
              </a:solidFill>
            </a:endParaRPr>
          </a:p>
        </p:txBody>
      </p:sp>
      <p:sp>
        <p:nvSpPr>
          <p:cNvPr id="8" name="Google Shape;534;p56">
            <a:extLst>
              <a:ext uri="{FF2B5EF4-FFF2-40B4-BE49-F238E27FC236}">
                <a16:creationId xmlns:a16="http://schemas.microsoft.com/office/drawing/2014/main" id="{426E3876-E837-DA2F-0EF4-F33AD3FC6C07}"/>
              </a:ext>
            </a:extLst>
          </p:cNvPr>
          <p:cNvSpPr txBox="1"/>
          <p:nvPr/>
        </p:nvSpPr>
        <p:spPr>
          <a:xfrm>
            <a:off x="146543" y="1999640"/>
            <a:ext cx="85629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lang="zh-HK" altLang="en-US" sz="1000" b="1" i="1">
              <a:solidFill>
                <a:schemeClr val="lt1"/>
              </a:solidFill>
              <a:highlight>
                <a:srgbClr val="434343"/>
              </a:highlight>
            </a:endParaRPr>
          </a:p>
        </p:txBody>
      </p:sp>
      <p:sp>
        <p:nvSpPr>
          <p:cNvPr id="9" name="Google Shape;537;p56">
            <a:extLst>
              <a:ext uri="{FF2B5EF4-FFF2-40B4-BE49-F238E27FC236}">
                <a16:creationId xmlns:a16="http://schemas.microsoft.com/office/drawing/2014/main" id="{5BC44BD7-CFAF-2101-5C6C-7DF07E03EFA8}"/>
              </a:ext>
            </a:extLst>
          </p:cNvPr>
          <p:cNvSpPr txBox="1"/>
          <p:nvPr/>
        </p:nvSpPr>
        <p:spPr>
          <a:xfrm>
            <a:off x="146543" y="1286508"/>
            <a:ext cx="2519984" cy="369302"/>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3: Ideation  </a:t>
            </a:r>
            <a:endParaRPr sz="1200" b="1">
              <a:solidFill>
                <a:srgbClr val="F2F2F2"/>
              </a:solidFill>
            </a:endParaRPr>
          </a:p>
        </p:txBody>
      </p:sp>
      <p:sp>
        <p:nvSpPr>
          <p:cNvPr id="3" name="TextBox 2">
            <a:extLst>
              <a:ext uri="{FF2B5EF4-FFF2-40B4-BE49-F238E27FC236}">
                <a16:creationId xmlns:a16="http://schemas.microsoft.com/office/drawing/2014/main" id="{14BCFAA4-58EC-0758-DB34-6263E04EBE8A}"/>
              </a:ext>
            </a:extLst>
          </p:cNvPr>
          <p:cNvSpPr txBox="1"/>
          <p:nvPr/>
        </p:nvSpPr>
        <p:spPr>
          <a:xfrm>
            <a:off x="266446" y="2524882"/>
            <a:ext cx="8488925" cy="2277547"/>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000" b="1">
                <a:latin typeface="Calibri"/>
              </a:rPr>
              <a:t>We categorized the chains of ideas into 4 parts:</a:t>
            </a:r>
          </a:p>
          <a:p>
            <a:pPr marL="342900" indent="-342900">
              <a:buAutoNum type="arabicParenR"/>
            </a:pPr>
            <a:r>
              <a:rPr lang="en-US" sz="2000" b="1">
                <a:latin typeface="Calibri"/>
              </a:rPr>
              <a:t>How do PGTA solve this challenge?</a:t>
            </a:r>
          </a:p>
          <a:p>
            <a:pPr marL="342900" indent="-342900">
              <a:buAutoNum type="arabicParenR"/>
            </a:pPr>
            <a:r>
              <a:rPr lang="en-US" sz="2000" b="1">
                <a:latin typeface="Calibri"/>
              </a:rPr>
              <a:t>How do UG students solve this challenge</a:t>
            </a:r>
          </a:p>
          <a:p>
            <a:pPr marL="342900" indent="-342900">
              <a:buAutoNum type="arabicParenR"/>
            </a:pPr>
            <a:r>
              <a:rPr lang="en-US" sz="2000" b="1">
                <a:latin typeface="Calibri"/>
              </a:rPr>
              <a:t>Why do students ask questions outside of class?</a:t>
            </a:r>
          </a:p>
          <a:p>
            <a:pPr marL="342900" indent="-342900">
              <a:buAutoNum type="arabicParenR"/>
            </a:pPr>
            <a:r>
              <a:rPr lang="en-US" sz="2000" b="1">
                <a:latin typeface="Calibri"/>
              </a:rPr>
              <a:t>Why do students use different platforms?</a:t>
            </a:r>
          </a:p>
          <a:p>
            <a:pPr marL="342900" indent="-342900">
              <a:buAutoNum type="arabicParenR"/>
            </a:pPr>
            <a:endParaRPr lang="en-US" b="1">
              <a:latin typeface="Calibri"/>
            </a:endParaRPr>
          </a:p>
          <a:p>
            <a:r>
              <a:rPr lang="en-US" b="1">
                <a:latin typeface="Calibri"/>
              </a:rPr>
              <a:t>Miro link: </a:t>
            </a:r>
            <a:r>
              <a:rPr lang="en-US" dirty="0">
                <a:hlinkClick r:id="rId3"/>
              </a:rPr>
              <a:t>Assignment Templates, Visual Workspace for Innovation (miro.com)</a:t>
            </a:r>
          </a:p>
          <a:p>
            <a:pPr marL="342900" indent="-342900">
              <a:buAutoNum type="arabicParenR"/>
            </a:pPr>
            <a:endParaRPr lang="en-US" b="1">
              <a:latin typeface="Calibri"/>
            </a:endParaRPr>
          </a:p>
        </p:txBody>
      </p:sp>
      <p:sp>
        <p:nvSpPr>
          <p:cNvPr id="5" name="Rectangle 4">
            <a:extLst>
              <a:ext uri="{FF2B5EF4-FFF2-40B4-BE49-F238E27FC236}">
                <a16:creationId xmlns:a16="http://schemas.microsoft.com/office/drawing/2014/main" id="{980F52AB-DAD0-4C82-72E7-E1E05BC17491}"/>
              </a:ext>
            </a:extLst>
          </p:cNvPr>
          <p:cNvSpPr/>
          <p:nvPr/>
        </p:nvSpPr>
        <p:spPr>
          <a:xfrm>
            <a:off x="5918829" y="2708959"/>
            <a:ext cx="2637964" cy="1079395"/>
          </a:xfrm>
          <a:prstGeom prst="rect">
            <a:avLst/>
          </a:prstGeom>
          <a:no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sz="1800" b="1">
                <a:solidFill>
                  <a:schemeClr val="accent3">
                    <a:lumMod val="75000"/>
                  </a:schemeClr>
                </a:solidFill>
                <a:latin typeface="Calibri"/>
                <a:ea typeface="Calibri"/>
                <a:cs typeface="Arial"/>
              </a:rPr>
              <a:t>Level of net: max (7,6) = 7</a:t>
            </a:r>
          </a:p>
          <a:p>
            <a:r>
              <a:rPr lang="en-US" sz="1800" b="1">
                <a:solidFill>
                  <a:schemeClr val="accent3">
                    <a:lumMod val="75000"/>
                  </a:schemeClr>
                </a:solidFill>
                <a:latin typeface="Calibri"/>
                <a:ea typeface="Calibri"/>
                <a:cs typeface="Arial"/>
              </a:rPr>
              <a:t># of nodes: 255</a:t>
            </a:r>
          </a:p>
          <a:p>
            <a:r>
              <a:rPr lang="en-US" sz="1800" b="1">
                <a:solidFill>
                  <a:schemeClr val="accent3">
                    <a:lumMod val="75000"/>
                  </a:schemeClr>
                </a:solidFill>
                <a:latin typeface="Calibri"/>
                <a:ea typeface="Calibri"/>
                <a:cs typeface="Arial"/>
              </a:rPr>
              <a:t># of ideas: 61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56"/>
          <p:cNvSpPr txBox="1"/>
          <p:nvPr/>
        </p:nvSpPr>
        <p:spPr>
          <a:xfrm>
            <a:off x="117456" y="180688"/>
            <a:ext cx="7038900" cy="1200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endParaRPr sz="1100" b="1">
              <a:solidFill>
                <a:srgbClr val="4B7F73"/>
              </a:solidFill>
            </a:endParaRPr>
          </a:p>
          <a:p>
            <a:pPr marL="0" lvl="0" indent="0" algn="l" rtl="0">
              <a:spcBef>
                <a:spcPts val="0"/>
              </a:spcBef>
              <a:spcAft>
                <a:spcPts val="0"/>
              </a:spcAft>
              <a:buNone/>
            </a:pPr>
            <a:r>
              <a:rPr lang="zh-HK" sz="1100">
                <a:solidFill>
                  <a:srgbClr val="4B7F73"/>
                </a:solidFill>
              </a:rPr>
              <a:t>Based on the net, each team brainstorms solutions to address this POV. Be clear about which nodes the solutions solve by </a:t>
            </a:r>
            <a:r>
              <a:rPr lang="zh-HK" sz="1100" u="sng">
                <a:solidFill>
                  <a:srgbClr val="4B7F73"/>
                </a:solidFill>
              </a:rPr>
              <a:t>mapping the ideas to the net</a:t>
            </a:r>
            <a:r>
              <a:rPr lang="zh-HK" sz="1100">
                <a:solidFill>
                  <a:srgbClr val="4B7F73"/>
                </a:solidFill>
              </a:rPr>
              <a:t>. Each member provides at least 10 ideas.</a:t>
            </a:r>
            <a:endParaRPr sz="1300">
              <a:solidFill>
                <a:srgbClr val="4B7F73"/>
              </a:solidFill>
            </a:endParaRPr>
          </a:p>
          <a:p>
            <a:pPr marL="0" lvl="0" indent="0" algn="l" rtl="0">
              <a:spcBef>
                <a:spcPts val="0"/>
              </a:spcBef>
              <a:spcAft>
                <a:spcPts val="0"/>
              </a:spcAft>
              <a:buNone/>
            </a:pPr>
            <a:endParaRPr sz="1100">
              <a:solidFill>
                <a:srgbClr val="4B7F73"/>
              </a:solidFill>
            </a:endParaRPr>
          </a:p>
          <a:p>
            <a:pPr marL="0" lvl="0" indent="0" algn="l" rtl="0">
              <a:spcBef>
                <a:spcPts val="0"/>
              </a:spcBef>
              <a:spcAft>
                <a:spcPts val="0"/>
              </a:spcAft>
              <a:buNone/>
            </a:pPr>
            <a:endParaRPr sz="1100">
              <a:solidFill>
                <a:srgbClr val="4B7F73"/>
              </a:solidFill>
            </a:endParaRPr>
          </a:p>
        </p:txBody>
      </p:sp>
      <p:sp>
        <p:nvSpPr>
          <p:cNvPr id="533" name="Google Shape;533;p56"/>
          <p:cNvSpPr/>
          <p:nvPr/>
        </p:nvSpPr>
        <p:spPr>
          <a:xfrm>
            <a:off x="212550" y="1019250"/>
            <a:ext cx="8718900" cy="3890900"/>
          </a:xfrm>
          <a:prstGeom prst="rect">
            <a:avLst/>
          </a:prstGeom>
          <a:solidFill>
            <a:schemeClr val="lt1"/>
          </a:solidFill>
          <a:ln w="9525" cap="flat" cmpd="sng">
            <a:solidFill>
              <a:srgbClr val="4B7F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F9D6A"/>
              </a:solidFill>
            </a:endParaRPr>
          </a:p>
        </p:txBody>
      </p:sp>
      <p:sp>
        <p:nvSpPr>
          <p:cNvPr id="535" name="Google Shape;535;p56"/>
          <p:cNvSpPr txBox="1"/>
          <p:nvPr/>
        </p:nvSpPr>
        <p:spPr>
          <a:xfrm>
            <a:off x="5702625" y="59900"/>
            <a:ext cx="4499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800" b="1">
                <a:solidFill>
                  <a:srgbClr val="4B7F73"/>
                </a:solidFill>
              </a:rPr>
              <a:t>Assignment 3: Assignment 3:Cracking through - POV and ideation</a:t>
            </a:r>
            <a:endParaRPr sz="800" b="1">
              <a:solidFill>
                <a:srgbClr val="4B7F73"/>
              </a:solidFill>
            </a:endParaRPr>
          </a:p>
        </p:txBody>
      </p:sp>
      <p:sp>
        <p:nvSpPr>
          <p:cNvPr id="537" name="Google Shape;537;p56"/>
          <p:cNvSpPr txBox="1"/>
          <p:nvPr/>
        </p:nvSpPr>
        <p:spPr>
          <a:xfrm>
            <a:off x="204650" y="233350"/>
            <a:ext cx="2078700" cy="369300"/>
          </a:xfrm>
          <a:prstGeom prst="rect">
            <a:avLst/>
          </a:prstGeom>
          <a:solidFill>
            <a:srgbClr val="4B7F7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HK" sz="1200" b="1">
                <a:solidFill>
                  <a:srgbClr val="F2F2F2"/>
                </a:solidFill>
              </a:rPr>
              <a:t>Part 3: Ideation  </a:t>
            </a:r>
            <a:endParaRPr sz="1200" b="1">
              <a:solidFill>
                <a:srgbClr val="F2F2F2"/>
              </a:solidFill>
            </a:endParaRPr>
          </a:p>
        </p:txBody>
      </p:sp>
      <p:sp>
        <p:nvSpPr>
          <p:cNvPr id="2" name="Google Shape;516;p54">
            <a:extLst>
              <a:ext uri="{FF2B5EF4-FFF2-40B4-BE49-F238E27FC236}">
                <a16:creationId xmlns:a16="http://schemas.microsoft.com/office/drawing/2014/main" id="{52D7C80A-2BAF-A2A9-A641-A9ADAECA9FF2}"/>
              </a:ext>
            </a:extLst>
          </p:cNvPr>
          <p:cNvSpPr txBox="1"/>
          <p:nvPr/>
        </p:nvSpPr>
        <p:spPr>
          <a:xfrm>
            <a:off x="4258850" y="4866525"/>
            <a:ext cx="246600" cy="32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a:solidFill>
                  <a:srgbClr val="4B7F73"/>
                </a:solidFill>
              </a:rPr>
              <a:t>3</a:t>
            </a:r>
            <a:endParaRPr sz="900">
              <a:solidFill>
                <a:srgbClr val="4B7F73"/>
              </a:solidFill>
            </a:endParaRPr>
          </a:p>
        </p:txBody>
      </p:sp>
      <p:pic>
        <p:nvPicPr>
          <p:cNvPr id="3" name="Picture 2" descr="A diagram of a problem solving process&#10;&#10;Description automatically generated">
            <a:extLst>
              <a:ext uri="{FF2B5EF4-FFF2-40B4-BE49-F238E27FC236}">
                <a16:creationId xmlns:a16="http://schemas.microsoft.com/office/drawing/2014/main" id="{83A20C37-682D-0DF0-C48B-1F47C03467DD}"/>
              </a:ext>
            </a:extLst>
          </p:cNvPr>
          <p:cNvPicPr>
            <a:picLocks noChangeAspect="1"/>
          </p:cNvPicPr>
          <p:nvPr/>
        </p:nvPicPr>
        <p:blipFill>
          <a:blip r:embed="rId3"/>
          <a:stretch>
            <a:fillRect/>
          </a:stretch>
        </p:blipFill>
        <p:spPr>
          <a:xfrm>
            <a:off x="256228" y="1018361"/>
            <a:ext cx="7224889" cy="3889944"/>
          </a:xfrm>
          <a:prstGeom prst="rect">
            <a:avLst/>
          </a:prstGeom>
        </p:spPr>
      </p:pic>
    </p:spTree>
    <p:extLst>
      <p:ext uri="{BB962C8B-B14F-4D97-AF65-F5344CB8AC3E}">
        <p14:creationId xmlns:p14="http://schemas.microsoft.com/office/powerpoint/2010/main" val="3310489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pic>
        <p:nvPicPr>
          <p:cNvPr id="3" name="Picture 2" descr="A diagram of a problem solving process&#10;&#10;Description automatically generated">
            <a:extLst>
              <a:ext uri="{FF2B5EF4-FFF2-40B4-BE49-F238E27FC236}">
                <a16:creationId xmlns:a16="http://schemas.microsoft.com/office/drawing/2014/main" id="{83A20C37-682D-0DF0-C48B-1F47C03467DD}"/>
              </a:ext>
            </a:extLst>
          </p:cNvPr>
          <p:cNvPicPr>
            <a:picLocks noChangeAspect="1"/>
          </p:cNvPicPr>
          <p:nvPr/>
        </p:nvPicPr>
        <p:blipFill>
          <a:blip r:embed="rId3"/>
          <a:stretch>
            <a:fillRect/>
          </a:stretch>
        </p:blipFill>
        <p:spPr>
          <a:xfrm>
            <a:off x="0" y="108194"/>
            <a:ext cx="9144000" cy="4920055"/>
          </a:xfrm>
          <a:prstGeom prst="rect">
            <a:avLst/>
          </a:prstGeom>
        </p:spPr>
      </p:pic>
    </p:spTree>
    <p:extLst>
      <p:ext uri="{BB962C8B-B14F-4D97-AF65-F5344CB8AC3E}">
        <p14:creationId xmlns:p14="http://schemas.microsoft.com/office/powerpoint/2010/main" val="134748800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b58c0475-7577-4673-8890-c590ec8cd23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09CB0AB04512F45826EB9062ACC6356" ma:contentTypeVersion="5" ma:contentTypeDescription="Create a new document." ma:contentTypeScope="" ma:versionID="4e3089d1f48d2bfe1b55230e48256a0b">
  <xsd:schema xmlns:xsd="http://www.w3.org/2001/XMLSchema" xmlns:xs="http://www.w3.org/2001/XMLSchema" xmlns:p="http://schemas.microsoft.com/office/2006/metadata/properties" xmlns:ns3="b58c0475-7577-4673-8890-c590ec8cd232" targetNamespace="http://schemas.microsoft.com/office/2006/metadata/properties" ma:root="true" ma:fieldsID="1a9232cb90e3d5e4cd41abbb2047de75" ns3:_="">
    <xsd:import namespace="b58c0475-7577-4673-8890-c590ec8cd232"/>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58c0475-7577-4673-8890-c590ec8cd2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_activity" ma:index="11" nillable="true" ma:displayName="_activity" ma:hidden="true" ma:internalName="_activity">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73DF427-D241-493D-8D2B-EE2CAB6C8DF0}">
  <ds:schemaRefs>
    <ds:schemaRef ds:uri="b58c0475-7577-4673-8890-c590ec8cd23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E56905F7-F326-4D11-A68B-3CF4AFAAB155}">
  <ds:schemaRefs>
    <ds:schemaRef ds:uri="http://schemas.microsoft.com/sharepoint/v3/contenttype/forms"/>
  </ds:schemaRefs>
</ds:datastoreItem>
</file>

<file path=customXml/itemProps3.xml><?xml version="1.0" encoding="utf-8"?>
<ds:datastoreItem xmlns:ds="http://schemas.openxmlformats.org/officeDocument/2006/customXml" ds:itemID="{74227511-4E29-4D8F-A791-3622ADC7CA19}">
  <ds:schemaRefs>
    <ds:schemaRef ds:uri="b58c0475-7577-4673-8890-c590ec8cd23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34</Slides>
  <Notes>28</Notes>
  <HiddenSlides>0</HiddenSlide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cp:revision>305</cp:revision>
  <dcterms:modified xsi:type="dcterms:W3CDTF">2023-10-16T15:40:29Z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0x010100909CB0AB04512F45826EB9062ACC6356</vt:lpwstr>
  </property>
</Properties>
</file>